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73" r:id="rId3"/>
    <p:sldId id="288" r:id="rId4"/>
    <p:sldId id="287" r:id="rId5"/>
    <p:sldId id="268" r:id="rId6"/>
    <p:sldId id="278" r:id="rId7"/>
    <p:sldId id="269" r:id="rId8"/>
    <p:sldId id="275" r:id="rId9"/>
    <p:sldId id="289" r:id="rId10"/>
    <p:sldId id="290" r:id="rId11"/>
    <p:sldId id="285" r:id="rId12"/>
    <p:sldId id="270" r:id="rId13"/>
    <p:sldId id="317" r:id="rId14"/>
    <p:sldId id="315" r:id="rId15"/>
    <p:sldId id="293" r:id="rId16"/>
    <p:sldId id="280" r:id="rId17"/>
    <p:sldId id="295" r:id="rId18"/>
    <p:sldId id="296" r:id="rId19"/>
    <p:sldId id="314" r:id="rId20"/>
    <p:sldId id="294" r:id="rId21"/>
    <p:sldId id="297" r:id="rId22"/>
    <p:sldId id="284" r:id="rId23"/>
    <p:sldId id="299" r:id="rId24"/>
    <p:sldId id="286" r:id="rId25"/>
    <p:sldId id="316" r:id="rId26"/>
    <p:sldId id="266" r:id="rId27"/>
    <p:sldId id="257" r:id="rId28"/>
    <p:sldId id="281" r:id="rId29"/>
    <p:sldId id="282" r:id="rId30"/>
    <p:sldId id="259" r:id="rId31"/>
    <p:sldId id="271" r:id="rId32"/>
    <p:sldId id="260" r:id="rId33"/>
    <p:sldId id="272" r:id="rId34"/>
    <p:sldId id="283" r:id="rId35"/>
    <p:sldId id="313" r:id="rId36"/>
    <p:sldId id="311" r:id="rId37"/>
    <p:sldId id="312" r:id="rId38"/>
    <p:sldId id="261" r:id="rId39"/>
    <p:sldId id="302" r:id="rId40"/>
    <p:sldId id="279" r:id="rId41"/>
    <p:sldId id="303" r:id="rId42"/>
    <p:sldId id="262" r:id="rId43"/>
    <p:sldId id="274" r:id="rId44"/>
    <p:sldId id="263" r:id="rId45"/>
    <p:sldId id="305" r:id="rId46"/>
    <p:sldId id="264" r:id="rId47"/>
    <p:sldId id="306" r:id="rId48"/>
    <p:sldId id="276" r:id="rId49"/>
    <p:sldId id="307" r:id="rId50"/>
    <p:sldId id="308" r:id="rId51"/>
    <p:sldId id="309" r:id="rId52"/>
    <p:sldId id="310" r:id="rId53"/>
    <p:sldId id="319" r:id="rId54"/>
    <p:sldId id="320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75" autoAdjust="0"/>
    <p:restoredTop sz="94830"/>
  </p:normalViewPr>
  <p:slideViewPr>
    <p:cSldViewPr snapToGrid="0" snapToObjects="1">
      <p:cViewPr varScale="1">
        <p:scale>
          <a:sx n="102" d="100"/>
          <a:sy n="102" d="100"/>
        </p:scale>
        <p:origin x="200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52EB0-2467-904F-8C4D-0F4F506F3833}" type="datetimeFigureOut">
              <a:rPr lang="en-US" smtClean="0"/>
              <a:t>1/3/20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F751B6-92F6-0941-8950-7E4D46DCA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04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751B6-92F6-0941-8950-7E4D46DCA4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460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751B6-92F6-0941-8950-7E4D46DCA4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522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751B6-92F6-0941-8950-7E4D46DCA4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971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EE09F-0B73-7048-8B6A-F4523D8392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1CB887-B159-7646-9551-21F78AF18F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42DD8-7C0E-3D44-90F7-8FE8B2F282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491258"/>
            <a:ext cx="2153356" cy="365125"/>
          </a:xfrm>
        </p:spPr>
        <p:txBody>
          <a:bodyPr/>
          <a:lstStyle/>
          <a:p>
            <a:fld id="{0360841B-B70E-8742-80F7-DDEF7552DBAB}" type="datetime3">
              <a:rPr lang="en-US" smtClean="0"/>
              <a:t>3 January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2ED77-BA6E-AF42-A858-E0DA0B99A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53745" y="6491258"/>
            <a:ext cx="433775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F7134-D4E7-9648-8B8C-828E20E3C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3688" y="6491260"/>
            <a:ext cx="2300111" cy="365125"/>
          </a:xfrm>
        </p:spPr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89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6DB33-E818-4B4C-A421-83C01E99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D31538-DEE4-FB46-A473-C55A2A7A16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E9E4C-B728-E34F-967D-B14E0DB61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7FC97-14E3-CB44-92B1-FA1EBAFD0195}" type="datetime3">
              <a:rPr lang="en-US" smtClean="0"/>
              <a:t>3 January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1D8CE-405D-A747-8A74-C444DAFBF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89211" y="6492875"/>
            <a:ext cx="4213578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0718B-5D16-034A-AED4-78F62F076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35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C48B29-B633-744C-A9E8-312752FB7C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AB8268-2392-794C-8D22-F61598B69F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C3C56-1319-F243-976F-3E1186A3E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EDD57-63B6-6444-B7FE-62BB2868B0B2}" type="datetime3">
              <a:rPr lang="en-US" smtClean="0"/>
              <a:t>3 January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EA731-3CEA-CB47-B6B5-744534CEE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2278" y="6493024"/>
            <a:ext cx="424744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61885-8D9B-1B48-A9D3-EC14420AC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021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34D8A-D1B0-6B4C-96FE-49F10E8AB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C2424-A3C1-C54F-9209-D9B1B1292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9AF36-1EF8-8F43-B043-EA6E7C693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583A1-43C8-984C-A7BB-C520146BE963}" type="datetime3">
              <a:rPr lang="en-US" smtClean="0"/>
              <a:t>3 January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47316B-08C6-E04C-9EFE-664A49979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89211" y="6492875"/>
            <a:ext cx="4213578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B9A67-6131-B141-988D-DF04E70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79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C46F6-F028-AB41-A916-E8E549575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3EAB8-8164-DC46-B0CC-159A50305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37CBF-A0E3-2E4C-8358-A8F8E0C2B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50382-0CBA-A44B-BB6A-4083B33D25D0}" type="datetime3">
              <a:rPr lang="en-US" smtClean="0"/>
              <a:t>3 January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5E31A5-2152-8446-BE08-947C002F0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94855" y="6494435"/>
            <a:ext cx="420228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8FB11-BAEE-2E48-A239-309F789B3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90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39BE8-2F44-8947-8439-FD92357C8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73B2B-8D70-B744-A9CF-3351A718FC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3A7E06-C964-FD47-8642-A57F0E8F16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FC1619-14FA-9F43-B955-A983B5F4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9FE05-97F8-9144-8049-8E268B6AFCF5}" type="datetime3">
              <a:rPr lang="en-US" smtClean="0"/>
              <a:t>3 January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31660A-F323-1B40-B246-98B7B5103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2278" y="6494435"/>
            <a:ext cx="424744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8CFFEF-836F-2F4F-BD6F-76902D314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068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729B2-2A10-9D43-AF47-A05959130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DCB74-6142-714E-A532-5316324BC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89A45C-E4BC-4D45-86E4-E4ADAF477B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C52EC0-E4D7-F046-8497-76EC505C7D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CA18B7-A0AD-164A-A33E-D440CAB15E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E95DED-B76F-CC48-B486-58123EAE6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107E6-2E59-1942-A4C8-C7637F4A7019}" type="datetime3">
              <a:rPr lang="en-US" smtClean="0"/>
              <a:t>3 January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2B6E6C-A497-344E-90A0-0114AF638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83566" y="6494435"/>
            <a:ext cx="4224867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C28550-DF06-234F-9A9C-594E0AD78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73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2E074-0C14-B449-B3A2-630B6D70D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E85375-040B-6B40-9946-39D93206E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A95C-A314-6049-A6A4-81F613B932F4}" type="datetime3">
              <a:rPr lang="en-US" smtClean="0"/>
              <a:t>3 January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5AE8B-759D-9145-B477-088DC208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83566" y="6491260"/>
            <a:ext cx="4224867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9DA44-3D92-EB46-9FD3-930F5DDC5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445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FFEFDA-D75F-BC44-A774-F9553555C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6BBF9-AC8B-324E-B7F9-E06CF9B14B6E}" type="datetime3">
              <a:rPr lang="en-US" smtClean="0"/>
              <a:t>3 January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B83D03-FC1D-D542-A4C9-A63D5C737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83566" y="6491260"/>
            <a:ext cx="4224867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7D93E-E030-4D46-8BA6-5527C0914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95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9A6B9-B255-B54F-B786-0093CEB52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80854-2577-5341-A225-E8FDD6CC5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EE28C1-F830-7A46-8669-0AD8803641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61F42-CC57-9844-B1E3-F45A106C2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2EE7B-EBEF-4040-A3D3-23A99242F9AC}" type="datetime3">
              <a:rPr lang="en-US" smtClean="0"/>
              <a:t>3 January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2A744E-6EA4-DD42-8441-2D05D3DB9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94855" y="6494435"/>
            <a:ext cx="420228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491290-DEFD-CC4D-AA76-ED081C77C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80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BDBD2-F9DD-F74C-AB52-44EDEEDBF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EC1759-3637-2F4B-83BD-472807D420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A5F51-DB2E-1C42-A020-9103ADCAE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3C1AD2-8813-1D43-81A5-A5472AEA5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6407-050E-F542-A982-410DF81C0FB1}" type="datetime3">
              <a:rPr lang="en-US" smtClean="0"/>
              <a:t>3 January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0AA6A-D755-BA43-9759-A2F567E83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7922" y="6493024"/>
            <a:ext cx="423615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C68F6-45CF-EF44-95AE-1CB69739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89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E51D9A-EEDB-B741-ACB2-ABE9DD843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877EF-15A7-AF4D-913B-8334C25E0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D97B9-7551-1741-865B-536A0FAE9E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588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0C3DB-9EC9-9E42-9075-725E4944A7EA}" type="datetime3">
              <a:rPr lang="en-US" smtClean="0"/>
              <a:t>3 January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4295A-D9DE-974F-B73C-5904B476D5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4055" y="6493024"/>
            <a:ext cx="43038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0C72D-0E06-D242-BFAE-8B09E0AF54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12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7D034-B69E-A742-8D96-D676D6BE53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FD49A-E2CF-BD4E-90E6-3363CCD156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2445" y="3640254"/>
            <a:ext cx="5319433" cy="2076333"/>
          </a:xfrm>
        </p:spPr>
        <p:txBody>
          <a:bodyPr anchor="t">
            <a:normAutofit/>
          </a:bodyPr>
          <a:lstStyle/>
          <a:p>
            <a:pPr algn="l"/>
            <a:r>
              <a:rPr lang="en-US" sz="4800"/>
              <a:t>Pointers and Dynamic Memory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40E56D-CE03-B74B-98D1-7B303D4F23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2446" y="2668075"/>
            <a:ext cx="5319431" cy="972180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/>
              <a:t>Darrell Long</a:t>
            </a:r>
          </a:p>
          <a:p>
            <a:pPr algn="l"/>
            <a:r>
              <a:rPr lang="en-US" sz="2000" dirty="0">
                <a:solidFill>
                  <a:schemeClr val="accent5"/>
                </a:solidFill>
              </a:rPr>
              <a:t>CSE 13S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C6334C2-F73F-4B3B-A626-DD5F69DF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89868" cy="6374535"/>
          </a:xfrm>
          <a:custGeom>
            <a:avLst/>
            <a:gdLst>
              <a:gd name="connsiteX0" fmla="*/ 620377 w 5389868"/>
              <a:gd name="connsiteY0" fmla="*/ 6374535 h 6374535"/>
              <a:gd name="connsiteX1" fmla="*/ 3459520 w 5389868"/>
              <a:gd name="connsiteY1" fmla="*/ 6374535 h 6374535"/>
              <a:gd name="connsiteX2" fmla="*/ 3638761 w 5389868"/>
              <a:gd name="connsiteY2" fmla="*/ 6288190 h 6374535"/>
              <a:gd name="connsiteX3" fmla="*/ 5389868 w 5389868"/>
              <a:gd name="connsiteY3" fmla="*/ 3346018 h 6374535"/>
              <a:gd name="connsiteX4" fmla="*/ 2043850 w 5389868"/>
              <a:gd name="connsiteY4" fmla="*/ 0 h 6374535"/>
              <a:gd name="connsiteX5" fmla="*/ 139826 w 5389868"/>
              <a:gd name="connsiteY5" fmla="*/ 594192 h 6374535"/>
              <a:gd name="connsiteX6" fmla="*/ 0 w 5389868"/>
              <a:gd name="connsiteY6" fmla="*/ 700065 h 6374535"/>
              <a:gd name="connsiteX7" fmla="*/ 0 w 5389868"/>
              <a:gd name="connsiteY7" fmla="*/ 5991971 h 6374535"/>
              <a:gd name="connsiteX8" fmla="*/ 139827 w 5389868"/>
              <a:gd name="connsiteY8" fmla="*/ 6097845 h 6374535"/>
              <a:gd name="connsiteX9" fmla="*/ 378347 w 5389868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89868" h="6374535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7BBB38-4D95-EC43-89A0-402FF26883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86" b="3"/>
          <a:stretch/>
        </p:blipFill>
        <p:spPr>
          <a:xfrm>
            <a:off x="20" y="10"/>
            <a:ext cx="5234499" cy="6210619"/>
          </a:xfrm>
          <a:custGeom>
            <a:avLst/>
            <a:gdLst>
              <a:gd name="connsiteX0" fmla="*/ 1082595 w 5234519"/>
              <a:gd name="connsiteY0" fmla="*/ 0 h 6210629"/>
              <a:gd name="connsiteX1" fmla="*/ 3027450 w 5234519"/>
              <a:gd name="connsiteY1" fmla="*/ 0 h 6210629"/>
              <a:gd name="connsiteX2" fmla="*/ 3291029 w 5234519"/>
              <a:gd name="connsiteY2" fmla="*/ 96471 h 6210629"/>
              <a:gd name="connsiteX3" fmla="*/ 5234519 w 5234519"/>
              <a:gd name="connsiteY3" fmla="*/ 3028517 h 6210629"/>
              <a:gd name="connsiteX4" fmla="*/ 2052407 w 5234519"/>
              <a:gd name="connsiteY4" fmla="*/ 6210629 h 6210629"/>
              <a:gd name="connsiteX5" fmla="*/ 28288 w 5234519"/>
              <a:gd name="connsiteY5" fmla="*/ 5483989 h 6210629"/>
              <a:gd name="connsiteX6" fmla="*/ 0 w 5234519"/>
              <a:gd name="connsiteY6" fmla="*/ 5458279 h 6210629"/>
              <a:gd name="connsiteX7" fmla="*/ 0 w 5234519"/>
              <a:gd name="connsiteY7" fmla="*/ 598754 h 6210629"/>
              <a:gd name="connsiteX8" fmla="*/ 28288 w 5234519"/>
              <a:gd name="connsiteY8" fmla="*/ 573044 h 6210629"/>
              <a:gd name="connsiteX9" fmla="*/ 958290 w 5234519"/>
              <a:gd name="connsiteY9" fmla="*/ 39494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8317A7-8FCD-AF4A-BB92-3CA945007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280" y="603504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A007D034-B69E-A742-8D96-D676D6BE536A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1</a:t>
            </a:fld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8162FB-B235-134C-B671-6324EC8C0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72444" y="6472896"/>
            <a:ext cx="4751433" cy="365760"/>
          </a:xfrm>
        </p:spPr>
        <p:txBody>
          <a:bodyPr>
            <a:normAutofit/>
          </a:bodyPr>
          <a:lstStyle/>
          <a:p>
            <a:r>
              <a:rPr lang="en-US" sz="1100" dirty="0"/>
              <a:t>© 2020 Darrell Long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1B463-7D6F-B745-8749-A78C6C510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6F2E0-F884-CF46-846D-87A7D1FC7DE1}" type="datetime3">
              <a:rPr lang="en-US" smtClean="0"/>
              <a:t>3 January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58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B39286B-772E-4B31-95F0-33484AFAA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581C91-9AB8-4AA0-883A-6FDADA81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8232" y="365760"/>
            <a:ext cx="4928616" cy="2057400"/>
          </a:xfrm>
        </p:spPr>
        <p:txBody>
          <a:bodyPr anchor="b">
            <a:normAutofit/>
          </a:bodyPr>
          <a:lstStyle/>
          <a:p>
            <a:r>
              <a:rPr lang="en-US" sz="4000"/>
              <a:t>Passing by reference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9E7057-5128-4754-AE6E-FB90196FE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493776" y="539686"/>
            <a:ext cx="4855464" cy="25491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0D02FD-D027-4390-B5FE-47418CDAD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493776" y="4596941"/>
            <a:ext cx="4855464" cy="94681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3FA79A8-0B2C-4219-95C7-D68CB577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3598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23754-691E-4ADE-BFB8-17BED8C8B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8232" y="2624328"/>
            <a:ext cx="4928616" cy="3538728"/>
          </a:xfrm>
        </p:spPr>
        <p:txBody>
          <a:bodyPr anchor="t">
            <a:normAutofit/>
          </a:bodyPr>
          <a:lstStyle/>
          <a:p>
            <a:r>
              <a:rPr lang="en-US" sz="2000" dirty="0"/>
              <a:t>Allows “returning” multiple values.</a:t>
            </a:r>
          </a:p>
          <a:p>
            <a:endParaRPr lang="en-US" sz="2000" dirty="0"/>
          </a:p>
          <a:p>
            <a:r>
              <a:rPr lang="en-US" sz="2000" dirty="0"/>
              <a:t>Allows passing large amounts of data quickly.</a:t>
            </a:r>
          </a:p>
          <a:p>
            <a:pPr lvl="1"/>
            <a:r>
              <a:rPr lang="en-US" sz="2000"/>
              <a:t>You’re not copying the data, just telling where it is stored.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BD3F859-CA4F-1A4F-9482-284BE7ACB9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28232" y="6355080"/>
            <a:ext cx="10972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6E95C30-177C-BE46-BAE4-903B6378A8EE}" type="datetime3">
              <a:rPr lang="en-US" sz="1100">
                <a:solidFill>
                  <a:schemeClr val="tx1">
                    <a:tint val="75000"/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3 January 2020</a:t>
            </a:fld>
            <a:endParaRPr lang="en-US" sz="1100">
              <a:solidFill>
                <a:schemeClr val="tx1">
                  <a:tint val="75000"/>
                  <a:alpha val="7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F965A-657E-49D7-9610-A0D77AC7B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25512" y="6355080"/>
            <a:ext cx="309067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tint val="75000"/>
                    <a:alpha val="7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7AD17D-910C-4EB5-9292-B99572ADF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6184" y="6355080"/>
            <a:ext cx="73152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chemeClr val="tx1">
                    <a:tint val="75000"/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tint val="75000"/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578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E65CDE2-194C-4A17-9E3C-017E8A897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8CD141-9AF7-4E1C-B3AB-743690BBB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Pointer Arithmetic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05E8B-572D-465C-85C7-0D01D5349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pPr lvl="0"/>
            <a:r>
              <a:rPr lang="en-US" sz="2400">
                <a:solidFill>
                  <a:srgbClr val="FFFFFF"/>
                </a:solidFill>
              </a:rPr>
              <a:t>Since pointers in </a:t>
            </a:r>
            <a:r>
              <a:rPr lang="en-US" sz="2400" b="1">
                <a:solidFill>
                  <a:srgbClr val="FFFFFF"/>
                </a:solidFill>
              </a:rPr>
              <a:t>C</a:t>
            </a:r>
            <a:r>
              <a:rPr lang="en-US" sz="2400">
                <a:solidFill>
                  <a:srgbClr val="FFFFFF"/>
                </a:solidFill>
              </a:rPr>
              <a:t> are just an addresses, numeric values, you can perform arithmetic on them.</a:t>
            </a:r>
          </a:p>
          <a:p>
            <a:pPr lvl="0"/>
            <a:r>
              <a:rPr lang="en-US" sz="2400">
                <a:solidFill>
                  <a:srgbClr val="FFFFFF"/>
                </a:solidFill>
                <a:latin typeface="Courier" pitchFamily="2" charset="0"/>
                <a:cs typeface="Courier New" panose="02070309020205020404" pitchFamily="49" charset="0"/>
              </a:rPr>
              <a:t>++</a:t>
            </a:r>
            <a:r>
              <a:rPr lang="en-US" sz="2400">
                <a:solidFill>
                  <a:srgbClr val="FFFFFF"/>
                </a:solidFill>
              </a:rPr>
              <a:t> : increments to next address (increment by 4 bytes assuming 32-bit integers.</a:t>
            </a:r>
          </a:p>
          <a:p>
            <a:pPr lvl="0"/>
            <a:r>
              <a:rPr lang="en-US" sz="2400">
                <a:solidFill>
                  <a:srgbClr val="FFFFFF"/>
                </a:solidFill>
                <a:latin typeface="Courier" pitchFamily="2" charset="0"/>
                <a:cs typeface="Courier New" panose="02070309020205020404" pitchFamily="49" charset="0"/>
              </a:rPr>
              <a:t>--</a:t>
            </a:r>
            <a:r>
              <a:rPr lang="en-US" sz="2400">
                <a:solidFill>
                  <a:srgbClr val="FFFFFF"/>
                </a:solidFill>
              </a:rPr>
              <a:t> : decrements to previous address.</a:t>
            </a:r>
          </a:p>
          <a:p>
            <a:pPr lvl="0"/>
            <a:r>
              <a:rPr lang="en-US" sz="2400">
                <a:solidFill>
                  <a:srgbClr val="FFFFFF"/>
                </a:solidFill>
                <a:latin typeface="Courier" pitchFamily="2" charset="0"/>
                <a:cs typeface="Courier New" panose="02070309020205020404" pitchFamily="49" charset="0"/>
              </a:rPr>
              <a:t>+</a:t>
            </a:r>
            <a:r>
              <a:rPr lang="en-US" sz="2400">
                <a:solidFill>
                  <a:srgbClr val="FFFFFF"/>
                </a:solidFill>
              </a:rPr>
              <a:t> : can only add a numeric value to a pointer (no pointer and pointer addition).</a:t>
            </a:r>
          </a:p>
          <a:p>
            <a:pPr lvl="0"/>
            <a:r>
              <a:rPr lang="en-US" sz="2400">
                <a:solidFill>
                  <a:srgbClr val="FFFFFF"/>
                </a:solidFill>
                <a:latin typeface="Courier" pitchFamily="2" charset="0"/>
                <a:cs typeface="Courier New" panose="02070309020205020404" pitchFamily="49" charset="0"/>
              </a:rPr>
              <a:t>-</a:t>
            </a:r>
            <a:r>
              <a:rPr lang="en-US" sz="2400">
                <a:solidFill>
                  <a:srgbClr val="FFFFFF"/>
                </a:solidFill>
              </a:rPr>
              <a:t> : if a pointer is subtracted from another pointer, the distance between both addresses is calculated.</a:t>
            </a:r>
          </a:p>
          <a:p>
            <a:pPr lvl="0"/>
            <a:r>
              <a:rPr lang="en-US" sz="2400">
                <a:solidFill>
                  <a:srgbClr val="FFFFFF"/>
                </a:solidFill>
              </a:rPr>
              <a:t>Pointers can also be compared using relational operators (e.g. </a:t>
            </a:r>
            <a:r>
              <a:rPr lang="en-US" sz="2400">
                <a:solidFill>
                  <a:srgbClr val="FFFFFF"/>
                </a:solidFill>
                <a:latin typeface="Courier" pitchFamily="2" charset="0"/>
              </a:rPr>
              <a:t>==</a:t>
            </a:r>
            <a:r>
              <a:rPr lang="en-US" sz="2400">
                <a:solidFill>
                  <a:srgbClr val="FFFFFF"/>
                </a:solidFill>
              </a:rPr>
              <a:t>, </a:t>
            </a:r>
            <a:r>
              <a:rPr lang="en-US" sz="2400">
                <a:solidFill>
                  <a:srgbClr val="FFFFFF"/>
                </a:solidFill>
                <a:latin typeface="Courier" pitchFamily="2" charset="0"/>
              </a:rPr>
              <a:t>&lt;=</a:t>
            </a:r>
            <a:r>
              <a:rPr lang="en-US" sz="2400">
                <a:solidFill>
                  <a:srgbClr val="FFFFFF"/>
                </a:solidFill>
              </a:rPr>
              <a:t>, </a:t>
            </a:r>
            <a:r>
              <a:rPr lang="en-US" sz="2400">
                <a:solidFill>
                  <a:srgbClr val="FFFFFF"/>
                </a:solidFill>
                <a:latin typeface="Courier" pitchFamily="2" charset="0"/>
              </a:rPr>
              <a:t>&lt;</a:t>
            </a:r>
            <a:r>
              <a:rPr lang="en-US" sz="2400">
                <a:solidFill>
                  <a:srgbClr val="FFFFFF"/>
                </a:solidFill>
              </a:rPr>
              <a:t>, etc.).</a:t>
            </a:r>
          </a:p>
          <a:p>
            <a:pPr lvl="0">
              <a:defRPr b="1"/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B53DC2A-E7CA-B04A-81F3-27EA1411DB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DC719E1-FFF1-2D45-A63F-78A639D0F67B}" type="datetime3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 January 2020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6A800-569E-4E5C-A416-A9FFFC7D5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0D3328-2DF7-4415-A026-FBB6A4B72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032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142" y="479990"/>
            <a:ext cx="3605406" cy="1325563"/>
          </a:xfrm>
        </p:spPr>
        <p:txBody>
          <a:bodyPr>
            <a:normAutofit/>
          </a:bodyPr>
          <a:lstStyle/>
          <a:p>
            <a:pPr algn="r"/>
            <a:r>
              <a:rPr lang="en-US" sz="2400">
                <a:solidFill>
                  <a:schemeClr val="bg1"/>
                </a:solidFill>
              </a:rPr>
              <a:t>Pointer Arithmetic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685571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8783" y="411881"/>
            <a:ext cx="6512265" cy="1461780"/>
          </a:xfrm>
        </p:spPr>
        <p:txBody>
          <a:bodyPr anchor="ctr">
            <a:norm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Can offset a pointer by adding/subtracting an integer.</a:t>
            </a:r>
          </a:p>
          <a:p>
            <a:r>
              <a:rPr lang="en-US" sz="1800">
                <a:solidFill>
                  <a:schemeClr val="bg1"/>
                </a:solidFill>
              </a:rPr>
              <a:t>Can get the number of elements between two pointers by getting their difference.</a:t>
            </a:r>
          </a:p>
          <a:p>
            <a:r>
              <a:rPr lang="en-US" sz="1800">
                <a:solidFill>
                  <a:schemeClr val="bg1"/>
                </a:solidFill>
              </a:rPr>
              <a:t>Cannot sum, divide, or multiply two pointers.</a:t>
            </a:r>
          </a:p>
        </p:txBody>
      </p:sp>
      <p:pic>
        <p:nvPicPr>
          <p:cNvPr id="4" name="Picture 3" descr="A screen shot of a computer&#10;&#10;Description automatically generated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2061756" y="2638926"/>
            <a:ext cx="8062683" cy="360804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CDA8F4-2488-A24A-8B44-FE762659D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39AA70C-E968-FC43-9123-263C83C9D5DA}" type="datetime3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 January 2020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E3E84-E6A3-3346-BC1C-07C079290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648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898989"/>
                </a:solidFill>
              </a:rPr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A68F8-7948-A74F-BF1E-806646DC9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4650" y="6356350"/>
            <a:ext cx="81915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37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89D1B2-F29C-D24C-8D4D-151DAFCE3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/>
              <a:t>Arrays And Pointer Arithmetic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2379F-1649-2643-8D6B-5B9BC246A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7667998" cy="3327251"/>
          </a:xfrm>
        </p:spPr>
        <p:txBody>
          <a:bodyPr>
            <a:normAutofit/>
          </a:bodyPr>
          <a:lstStyle/>
          <a:p>
            <a:r>
              <a:rPr lang="en-US" sz="2000" dirty="0"/>
              <a:t>For </a:t>
            </a:r>
            <a:r>
              <a:rPr lang="en-US" sz="2000" dirty="0">
                <a:latin typeface="Courier" pitchFamily="2" charset="0"/>
              </a:rPr>
              <a:t>int </a:t>
            </a:r>
            <a:r>
              <a:rPr lang="en-US" sz="2000" dirty="0" err="1">
                <a:latin typeface="Courier" pitchFamily="2" charset="0"/>
              </a:rPr>
              <a:t>arr</a:t>
            </a:r>
            <a:r>
              <a:rPr lang="en-US" sz="2000" dirty="0">
                <a:latin typeface="Courier" pitchFamily="2" charset="0"/>
              </a:rPr>
              <a:t>[</a:t>
            </a:r>
            <a:r>
              <a:rPr lang="en-US" sz="2000" dirty="0" err="1">
                <a:latin typeface="Courier" pitchFamily="2" charset="0"/>
              </a:rPr>
              <a:t>i</a:t>
            </a:r>
            <a:r>
              <a:rPr lang="en-US" sz="2000" dirty="0">
                <a:latin typeface="Courier" pitchFamily="2" charset="0"/>
              </a:rPr>
              <a:t>]:</a:t>
            </a:r>
          </a:p>
          <a:p>
            <a:pPr lvl="1"/>
            <a:r>
              <a:rPr lang="en-US" sz="2000" dirty="0" err="1">
                <a:latin typeface="Courier" pitchFamily="2" charset="0"/>
              </a:rPr>
              <a:t>arr</a:t>
            </a:r>
            <a:r>
              <a:rPr lang="en-US" sz="2000" dirty="0">
                <a:latin typeface="Courier" pitchFamily="2" charset="0"/>
              </a:rPr>
              <a:t>[</a:t>
            </a:r>
            <a:r>
              <a:rPr lang="en-US" sz="2000" dirty="0" err="1">
                <a:latin typeface="Courier" pitchFamily="2" charset="0"/>
              </a:rPr>
              <a:t>i</a:t>
            </a:r>
            <a:r>
              <a:rPr lang="en-US" sz="2000" dirty="0">
                <a:latin typeface="Courier" pitchFamily="2" charset="0"/>
              </a:rPr>
              <a:t>] == *(a + </a:t>
            </a:r>
            <a:r>
              <a:rPr lang="en-US" sz="2000" dirty="0" err="1">
                <a:latin typeface="Courier" pitchFamily="2" charset="0"/>
              </a:rPr>
              <a:t>i</a:t>
            </a:r>
            <a:r>
              <a:rPr lang="en-US" sz="2000" dirty="0">
                <a:latin typeface="Courier" pitchFamily="2" charset="0"/>
              </a:rPr>
              <a:t>)</a:t>
            </a:r>
            <a:endParaRPr lang="en-US" sz="2000" dirty="0"/>
          </a:p>
          <a:p>
            <a:pPr lvl="1"/>
            <a:r>
              <a:rPr lang="en-US" sz="2000" dirty="0"/>
              <a:t>If </a:t>
            </a:r>
            <a:r>
              <a:rPr lang="en-US" sz="2000" dirty="0" err="1">
                <a:latin typeface="Courier" pitchFamily="2" charset="0"/>
              </a:rPr>
              <a:t>arr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/>
              <a:t>starts at address 1000, then </a:t>
            </a:r>
            <a:r>
              <a:rPr lang="en-US" sz="2000" dirty="0" err="1">
                <a:latin typeface="Courier" pitchFamily="2" charset="0"/>
              </a:rPr>
              <a:t>arr</a:t>
            </a:r>
            <a:r>
              <a:rPr lang="en-US" sz="2000" dirty="0">
                <a:latin typeface="Courier" pitchFamily="2" charset="0"/>
              </a:rPr>
              <a:t>[</a:t>
            </a:r>
            <a:r>
              <a:rPr lang="en-US" sz="2000" dirty="0" err="1">
                <a:latin typeface="Courier" pitchFamily="2" charset="0"/>
              </a:rPr>
              <a:t>i</a:t>
            </a:r>
            <a:r>
              <a:rPr lang="en-US" sz="2000" dirty="0">
                <a:latin typeface="Courier" pitchFamily="2" charset="0"/>
              </a:rPr>
              <a:t>]</a:t>
            </a:r>
            <a:r>
              <a:rPr lang="en-US" sz="2000" dirty="0"/>
              <a:t> is at 1000 + (</a:t>
            </a:r>
            <a:r>
              <a:rPr lang="en-US" sz="2000" dirty="0" err="1"/>
              <a:t>i</a:t>
            </a:r>
            <a:r>
              <a:rPr lang="en-US" sz="2000" dirty="0"/>
              <a:t> * 4) </a:t>
            </a:r>
          </a:p>
          <a:p>
            <a:pPr lvl="2"/>
            <a:r>
              <a:rPr lang="en-US" dirty="0"/>
              <a:t>Why? An </a:t>
            </a:r>
            <a:r>
              <a:rPr lang="en-US" dirty="0">
                <a:latin typeface="Courier" pitchFamily="2" charset="0"/>
              </a:rPr>
              <a:t>int</a:t>
            </a:r>
            <a:r>
              <a:rPr lang="en-US" dirty="0"/>
              <a:t> is typically 4 bytes</a:t>
            </a:r>
          </a:p>
          <a:p>
            <a:pPr lvl="1"/>
            <a:r>
              <a:rPr lang="en-US" sz="2000" dirty="0"/>
              <a:t>If </a:t>
            </a:r>
            <a:r>
              <a:rPr lang="en-US" sz="2000" dirty="0" err="1">
                <a:latin typeface="Courier" pitchFamily="2" charset="0"/>
              </a:rPr>
              <a:t>arr</a:t>
            </a:r>
            <a:r>
              <a:rPr lang="en-US" sz="2000" dirty="0"/>
              <a:t> was an array of </a:t>
            </a:r>
            <a:r>
              <a:rPr lang="en-US" sz="2000" dirty="0">
                <a:latin typeface="Courier" pitchFamily="2" charset="0"/>
              </a:rPr>
              <a:t>uint64_t</a:t>
            </a:r>
            <a:r>
              <a:rPr lang="en-US" sz="2000" dirty="0"/>
              <a:t>’s, then </a:t>
            </a:r>
            <a:r>
              <a:rPr lang="en-US" sz="2000" dirty="0" err="1">
                <a:latin typeface="Courier" pitchFamily="2" charset="0"/>
              </a:rPr>
              <a:t>arr</a:t>
            </a:r>
            <a:r>
              <a:rPr lang="en-US" sz="2000" dirty="0">
                <a:latin typeface="Courier" pitchFamily="2" charset="0"/>
              </a:rPr>
              <a:t>[</a:t>
            </a:r>
            <a:r>
              <a:rPr lang="en-US" sz="2000" dirty="0" err="1">
                <a:latin typeface="Courier" pitchFamily="2" charset="0"/>
              </a:rPr>
              <a:t>i</a:t>
            </a:r>
            <a:r>
              <a:rPr lang="en-US" sz="2000" dirty="0">
                <a:latin typeface="Courier" pitchFamily="2" charset="0"/>
              </a:rPr>
              <a:t>]</a:t>
            </a:r>
            <a:r>
              <a:rPr lang="en-US" sz="2000" dirty="0"/>
              <a:t> would be at 1000 + (</a:t>
            </a:r>
            <a:r>
              <a:rPr lang="en-US" sz="2000" dirty="0" err="1"/>
              <a:t>i</a:t>
            </a:r>
            <a:r>
              <a:rPr lang="en-US" sz="2000" dirty="0"/>
              <a:t> * 8)</a:t>
            </a:r>
          </a:p>
          <a:p>
            <a:pPr lvl="1"/>
            <a:r>
              <a:rPr lang="en-US" sz="2000" dirty="0"/>
              <a:t>You can use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 err="1">
                <a:latin typeface="Courier" pitchFamily="2" charset="0"/>
              </a:rPr>
              <a:t>sizeof</a:t>
            </a:r>
            <a:r>
              <a:rPr lang="en-US" sz="2000" dirty="0">
                <a:latin typeface="Courier" pitchFamily="2" charset="0"/>
              </a:rPr>
              <a:t>()</a:t>
            </a:r>
            <a:r>
              <a:rPr lang="en-US" sz="2000" dirty="0"/>
              <a:t> to get the size in bytes of scalar types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85F46F-2A2F-7142-A318-5324F8E42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45287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</a:rPr>
              <a:t>© 2020 Darrell Long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28ADFAD-0E54-9C4A-A512-6B6BC4E03611}"/>
              </a:ext>
            </a:extLst>
          </p:cNvPr>
          <p:cNvGrpSpPr/>
          <p:nvPr/>
        </p:nvGrpSpPr>
        <p:grpSpPr>
          <a:xfrm>
            <a:off x="8817235" y="2059059"/>
            <a:ext cx="2880848" cy="4238473"/>
            <a:chOff x="8440294" y="1309764"/>
            <a:chExt cx="2880848" cy="4238473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896AD21-EE64-6743-98DF-7BD42F7282D7}"/>
                </a:ext>
              </a:extLst>
            </p:cNvPr>
            <p:cNvGrpSpPr/>
            <p:nvPr/>
          </p:nvGrpSpPr>
          <p:grpSpPr>
            <a:xfrm>
              <a:off x="9982200" y="1309764"/>
              <a:ext cx="1338942" cy="4238472"/>
              <a:chOff x="9617529" y="2057400"/>
              <a:chExt cx="1338942" cy="4238472"/>
            </a:xfrm>
            <a:solidFill>
              <a:srgbClr val="92D050"/>
            </a:solidFill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25D9920-B4CF-4445-A9EB-7C66F862C45A}"/>
                  </a:ext>
                </a:extLst>
              </p:cNvPr>
              <p:cNvSpPr/>
              <p:nvPr/>
            </p:nvSpPr>
            <p:spPr>
              <a:xfrm>
                <a:off x="9617529" y="2057400"/>
                <a:ext cx="1338942" cy="359229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1000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20883D40-D6A6-3E41-B65C-0FF059C93C12}"/>
                  </a:ext>
                </a:extLst>
              </p:cNvPr>
              <p:cNvSpPr/>
              <p:nvPr/>
            </p:nvSpPr>
            <p:spPr>
              <a:xfrm>
                <a:off x="9617529" y="2394163"/>
                <a:ext cx="1338942" cy="359229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1001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0E2B6A1-A4D5-A24A-A30B-F60CD41CF726}"/>
                  </a:ext>
                </a:extLst>
              </p:cNvPr>
              <p:cNvSpPr/>
              <p:nvPr/>
            </p:nvSpPr>
            <p:spPr>
              <a:xfrm>
                <a:off x="9617529" y="2746556"/>
                <a:ext cx="1338942" cy="359229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1002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0713618F-A83D-F64D-AECA-BEB20E74A5D6}"/>
                  </a:ext>
                </a:extLst>
              </p:cNvPr>
              <p:cNvSpPr/>
              <p:nvPr/>
            </p:nvSpPr>
            <p:spPr>
              <a:xfrm>
                <a:off x="9617529" y="3105785"/>
                <a:ext cx="1338942" cy="359229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1003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062DD3CA-52C9-A546-969B-E33657B42AC9}"/>
                  </a:ext>
                </a:extLst>
              </p:cNvPr>
              <p:cNvSpPr/>
              <p:nvPr/>
            </p:nvSpPr>
            <p:spPr>
              <a:xfrm>
                <a:off x="9617529" y="3817407"/>
                <a:ext cx="1338942" cy="359229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1005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7A4C7C8-AA8A-0C48-9F44-BFBF5C06A9FF}"/>
                  </a:ext>
                </a:extLst>
              </p:cNvPr>
              <p:cNvSpPr/>
              <p:nvPr/>
            </p:nvSpPr>
            <p:spPr>
              <a:xfrm>
                <a:off x="9617529" y="3465555"/>
                <a:ext cx="1338942" cy="359229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1004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244BC4C-E6CE-754A-B9FD-28F68C083A3A}"/>
                  </a:ext>
                </a:extLst>
              </p:cNvPr>
              <p:cNvSpPr/>
              <p:nvPr/>
            </p:nvSpPr>
            <p:spPr>
              <a:xfrm>
                <a:off x="9617529" y="4176636"/>
                <a:ext cx="1338942" cy="359229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1006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EFA6ADE-34B5-1341-9E21-59CBEFAF0539}"/>
                  </a:ext>
                </a:extLst>
              </p:cNvPr>
              <p:cNvSpPr/>
              <p:nvPr/>
            </p:nvSpPr>
            <p:spPr>
              <a:xfrm>
                <a:off x="9617529" y="4513399"/>
                <a:ext cx="1338942" cy="359229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1007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E31FE40C-8C44-714F-8AC3-77962ECCBD57}"/>
                  </a:ext>
                </a:extLst>
              </p:cNvPr>
              <p:cNvSpPr/>
              <p:nvPr/>
            </p:nvSpPr>
            <p:spPr>
              <a:xfrm>
                <a:off x="9617529" y="4865792"/>
                <a:ext cx="1338942" cy="359229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1008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05B689F-CC8D-954E-80E9-97B7E5C0DEAD}"/>
                  </a:ext>
                </a:extLst>
              </p:cNvPr>
              <p:cNvSpPr/>
              <p:nvPr/>
            </p:nvSpPr>
            <p:spPr>
              <a:xfrm>
                <a:off x="9617529" y="5225021"/>
                <a:ext cx="1338942" cy="359229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1009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1CB35BF8-931B-B646-91B5-6DE7CD5FC503}"/>
                  </a:ext>
                </a:extLst>
              </p:cNvPr>
              <p:cNvSpPr/>
              <p:nvPr/>
            </p:nvSpPr>
            <p:spPr>
              <a:xfrm>
                <a:off x="9617529" y="5936643"/>
                <a:ext cx="1338942" cy="359229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1011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3201C105-D0E8-E14A-887B-5DD2F0A713D9}"/>
                  </a:ext>
                </a:extLst>
              </p:cNvPr>
              <p:cNvSpPr/>
              <p:nvPr/>
            </p:nvSpPr>
            <p:spPr>
              <a:xfrm>
                <a:off x="9617529" y="5584791"/>
                <a:ext cx="1338942" cy="359229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1010</a:t>
                </a:r>
              </a:p>
            </p:txBody>
          </p:sp>
        </p:grpSp>
        <p:sp>
          <p:nvSpPr>
            <p:cNvPr id="50" name="Left Brace 49">
              <a:extLst>
                <a:ext uri="{FF2B5EF4-FFF2-40B4-BE49-F238E27FC236}">
                  <a16:creationId xmlns:a16="http://schemas.microsoft.com/office/drawing/2014/main" id="{E6DBB639-BFCA-6742-804E-E00D09FA3979}"/>
                </a:ext>
              </a:extLst>
            </p:cNvPr>
            <p:cNvSpPr/>
            <p:nvPr/>
          </p:nvSpPr>
          <p:spPr>
            <a:xfrm>
              <a:off x="9512135" y="1309764"/>
              <a:ext cx="308759" cy="1407614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Left Brace 50">
              <a:extLst>
                <a:ext uri="{FF2B5EF4-FFF2-40B4-BE49-F238E27FC236}">
                  <a16:creationId xmlns:a16="http://schemas.microsoft.com/office/drawing/2014/main" id="{FA4D64C6-D7E5-5B4B-8FA2-0A48724EE398}"/>
                </a:ext>
              </a:extLst>
            </p:cNvPr>
            <p:cNvSpPr/>
            <p:nvPr/>
          </p:nvSpPr>
          <p:spPr>
            <a:xfrm>
              <a:off x="9512134" y="2733009"/>
              <a:ext cx="308759" cy="1407614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Left Brace 51">
              <a:extLst>
                <a:ext uri="{FF2B5EF4-FFF2-40B4-BE49-F238E27FC236}">
                  <a16:creationId xmlns:a16="http://schemas.microsoft.com/office/drawing/2014/main" id="{8B6DE3A4-D25A-9B48-8788-20A9901975BA}"/>
                </a:ext>
              </a:extLst>
            </p:cNvPr>
            <p:cNvSpPr/>
            <p:nvPr/>
          </p:nvSpPr>
          <p:spPr>
            <a:xfrm>
              <a:off x="9512134" y="4140623"/>
              <a:ext cx="308759" cy="1407614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71B46C4-2CB6-2C4B-A320-85DFC14389C8}"/>
                </a:ext>
              </a:extLst>
            </p:cNvPr>
            <p:cNvSpPr txBox="1"/>
            <p:nvPr/>
          </p:nvSpPr>
          <p:spPr>
            <a:xfrm>
              <a:off x="8440294" y="1821090"/>
              <a:ext cx="1071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ourier" pitchFamily="2" charset="0"/>
                </a:rPr>
                <a:t>arr</a:t>
              </a:r>
              <a:r>
                <a:rPr lang="en-US" dirty="0">
                  <a:latin typeface="Courier" pitchFamily="2" charset="0"/>
                </a:rPr>
                <a:t>[0]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4D44381-AC8C-8746-9516-62E06DA8679C}"/>
                </a:ext>
              </a:extLst>
            </p:cNvPr>
            <p:cNvSpPr txBox="1"/>
            <p:nvPr/>
          </p:nvSpPr>
          <p:spPr>
            <a:xfrm>
              <a:off x="8440294" y="3239282"/>
              <a:ext cx="1071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ourier" pitchFamily="2" charset="0"/>
                </a:rPr>
                <a:t>arr</a:t>
              </a:r>
              <a:r>
                <a:rPr lang="en-US" dirty="0">
                  <a:latin typeface="Courier" pitchFamily="2" charset="0"/>
                </a:rPr>
                <a:t>[1]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E386734-C411-5F49-93ED-7BBAC9ADA03E}"/>
                </a:ext>
              </a:extLst>
            </p:cNvPr>
            <p:cNvSpPr txBox="1"/>
            <p:nvPr/>
          </p:nvSpPr>
          <p:spPr>
            <a:xfrm>
              <a:off x="8451967" y="4648916"/>
              <a:ext cx="1071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ourier" pitchFamily="2" charset="0"/>
                </a:rPr>
                <a:t>arr</a:t>
              </a:r>
              <a:r>
                <a:rPr lang="en-US" dirty="0">
                  <a:latin typeface="Courier" pitchFamily="2" charset="0"/>
                </a:rPr>
                <a:t>[2]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5F4947-7FB2-C548-8A4C-DD61B7A3D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13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BD33C11-9AF0-1A4D-BE12-4D16DDFE8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CA294-2AE8-1B42-9B49-EC9C3509F4C3}" type="datetime3">
              <a:rPr lang="en-US" smtClean="0"/>
              <a:t>3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490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3C4BE8-8504-9744-8CE6-04D06D30A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13232"/>
            <a:ext cx="5154168" cy="1197864"/>
          </a:xfrm>
        </p:spPr>
        <p:txBody>
          <a:bodyPr>
            <a:normAutofit/>
          </a:bodyPr>
          <a:lstStyle/>
          <a:p>
            <a:r>
              <a:rPr lang="en-US" sz="3700"/>
              <a:t>But does it make sense?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831087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7F710-A8AA-EC4C-A003-2E23E4EC3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048256"/>
            <a:ext cx="5154168" cy="4123944"/>
          </a:xfrm>
        </p:spPr>
        <p:txBody>
          <a:bodyPr anchor="t">
            <a:normAutofit/>
          </a:bodyPr>
          <a:lstStyle/>
          <a:p>
            <a:r>
              <a:rPr lang="en-US" sz="2200"/>
              <a:t>Adding an </a:t>
            </a:r>
            <a:r>
              <a:rPr lang="en-US" sz="2200">
                <a:latin typeface="Courier" pitchFamily="2" charset="0"/>
              </a:rPr>
              <a:t>int</a:t>
            </a:r>
            <a:r>
              <a:rPr lang="en-US" sz="2200"/>
              <a:t> to a pointer makes sense.</a:t>
            </a:r>
          </a:p>
          <a:p>
            <a:r>
              <a:rPr lang="en-US" sz="2200"/>
              <a:t>Subtracting an </a:t>
            </a:r>
            <a:r>
              <a:rPr lang="en-US" sz="2200">
                <a:latin typeface="Courier" pitchFamily="2" charset="0"/>
              </a:rPr>
              <a:t>int</a:t>
            </a:r>
            <a:r>
              <a:rPr lang="en-US" sz="2200"/>
              <a:t> from a pointer makes sense.</a:t>
            </a:r>
          </a:p>
          <a:p>
            <a:endParaRPr lang="en-US" sz="2200"/>
          </a:p>
          <a:p>
            <a:r>
              <a:rPr lang="en-US" sz="2200"/>
              <a:t>Subtracting two pointers makes sense.</a:t>
            </a:r>
          </a:p>
          <a:p>
            <a:endParaRPr lang="en-US" sz="2200"/>
          </a:p>
          <a:p>
            <a:r>
              <a:rPr lang="en-US" sz="2200"/>
              <a:t>Adding two pointers makes no sense.</a:t>
            </a:r>
          </a:p>
          <a:p>
            <a:endParaRPr lang="en-US" sz="2200"/>
          </a:p>
          <a:p>
            <a:r>
              <a:rPr lang="en-US" sz="2200"/>
              <a:t>Multiplying or dividing with pointers never makes sense.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B5CD4DE-03B7-6840-9096-6262C55FBE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20182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BC98010-4512-D547-8F7D-4FD6A2DBB2FA}" type="datetime3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3 January 2020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2409F1-C7FE-2240-86C0-C58FA68AB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6412" y="6356350"/>
            <a:ext cx="3139004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>
                <a:solidFill>
                  <a:schemeClr val="tx1">
                    <a:alpha val="70000"/>
                  </a:schemeClr>
                </a:solidFill>
              </a:rPr>
              <a:t>© 2020 Darrell Long</a:t>
            </a:r>
          </a:p>
        </p:txBody>
      </p:sp>
      <p:pic>
        <p:nvPicPr>
          <p:cNvPr id="7" name="Picture 6" descr="A picture containing person, man, holding, looking&#10;&#10;Description automatically generated">
            <a:extLst>
              <a:ext uri="{FF2B5EF4-FFF2-40B4-BE49-F238E27FC236}">
                <a16:creationId xmlns:a16="http://schemas.microsoft.com/office/drawing/2014/main" id="{3C20C268-29EB-894D-BE0E-BF69806764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89" r="28339"/>
          <a:stretch/>
        </p:blipFill>
        <p:spPr>
          <a:xfrm>
            <a:off x="6696891" y="10"/>
            <a:ext cx="5495109" cy="68579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98CFD3-35B5-714D-A4D7-CFFEC54BE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0286" y="6355080"/>
            <a:ext cx="906562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007D034-B69E-A742-8D96-D676D6BE536A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673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4384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8CD141-9AF7-4E1C-B3AB-743690BBB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rmAutofit fontScale="90000"/>
          </a:bodyPr>
          <a:lstStyle/>
          <a:p>
            <a:pPr algn="ctr"/>
            <a:r>
              <a:rPr lang="en-US" sz="3200" dirty="0">
                <a:solidFill>
                  <a:srgbClr val="262626"/>
                </a:solidFill>
              </a:rPr>
              <a:t>Pointer arithmetic example:  Iterating over an array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6A800-569E-4E5C-A416-A9FFFC7D5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49182" y="6459521"/>
            <a:ext cx="4436815" cy="313300"/>
          </a:xfrm>
        </p:spPr>
        <p:txBody>
          <a:bodyPr>
            <a:normAutofit/>
          </a:bodyPr>
          <a:lstStyle/>
          <a:p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2020 Darrell Long</a:t>
            </a:r>
            <a:endParaRPr lang="en-US" sz="105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0D3328-2DF7-4415-A026-FBB6A4B72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174" y="6433609"/>
            <a:ext cx="7786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E05C93-C659-4195-9611-585E29E1EF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11409" y="522554"/>
            <a:ext cx="4839785" cy="21935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E5A77A-58F5-4B73-BAA7-64C4ED082A82}"/>
              </a:ext>
            </a:extLst>
          </p:cNvPr>
          <p:cNvSpPr txBox="1"/>
          <p:nvPr/>
        </p:nvSpPr>
        <p:spPr>
          <a:xfrm>
            <a:off x="9785727" y="2852616"/>
            <a:ext cx="1400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accent6"/>
                </a:solidFill>
                <a:latin typeface="Arial Black" panose="020B0A04020102020204" pitchFamily="34" charset="0"/>
              </a:rPr>
              <a:t>fib_ptr</a:t>
            </a:r>
            <a:endParaRPr lang="en-US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0885F8F-7C6B-DC4A-AA9C-C00BCCB1E7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725287"/>
              </p:ext>
            </p:extLst>
          </p:nvPr>
        </p:nvGraphicFramePr>
        <p:xfrm>
          <a:off x="5579375" y="3463224"/>
          <a:ext cx="6374180" cy="25662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74836">
                  <a:extLst>
                    <a:ext uri="{9D8B030D-6E8A-4147-A177-3AD203B41FA5}">
                      <a16:colId xmlns:a16="http://schemas.microsoft.com/office/drawing/2014/main" val="271385967"/>
                    </a:ext>
                  </a:extLst>
                </a:gridCol>
                <a:gridCol w="1274836">
                  <a:extLst>
                    <a:ext uri="{9D8B030D-6E8A-4147-A177-3AD203B41FA5}">
                      <a16:colId xmlns:a16="http://schemas.microsoft.com/office/drawing/2014/main" val="743923938"/>
                    </a:ext>
                  </a:extLst>
                </a:gridCol>
                <a:gridCol w="1274836">
                  <a:extLst>
                    <a:ext uri="{9D8B030D-6E8A-4147-A177-3AD203B41FA5}">
                      <a16:colId xmlns:a16="http://schemas.microsoft.com/office/drawing/2014/main" val="329098647"/>
                    </a:ext>
                  </a:extLst>
                </a:gridCol>
                <a:gridCol w="1274836">
                  <a:extLst>
                    <a:ext uri="{9D8B030D-6E8A-4147-A177-3AD203B41FA5}">
                      <a16:colId xmlns:a16="http://schemas.microsoft.com/office/drawing/2014/main" val="2078897645"/>
                    </a:ext>
                  </a:extLst>
                </a:gridCol>
                <a:gridCol w="1274836">
                  <a:extLst>
                    <a:ext uri="{9D8B030D-6E8A-4147-A177-3AD203B41FA5}">
                      <a16:colId xmlns:a16="http://schemas.microsoft.com/office/drawing/2014/main" val="245260132"/>
                    </a:ext>
                  </a:extLst>
                </a:gridCol>
              </a:tblGrid>
              <a:tr h="4277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032092"/>
                  </a:ext>
                </a:extLst>
              </a:tr>
              <a:tr h="4277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A000_7FA0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935535"/>
                  </a:ext>
                </a:extLst>
              </a:tr>
              <a:tr h="4277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A000_7FB0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A0007FBC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00000001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787953"/>
                  </a:ext>
                </a:extLst>
              </a:tr>
              <a:tr h="4277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A000_7FC0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00000002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00000002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00000003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00000004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719724"/>
                  </a:ext>
                </a:extLst>
              </a:tr>
              <a:tr h="4277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A000_7FD0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00000005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00000008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0000000D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779097"/>
                  </a:ext>
                </a:extLst>
              </a:tr>
              <a:tr h="4277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A000_7FE0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00000022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9D000390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621109"/>
                  </a:ext>
                </a:extLst>
              </a:tr>
            </a:tbl>
          </a:graphicData>
        </a:graphic>
      </p:graphicFrame>
      <p:sp>
        <p:nvSpPr>
          <p:cNvPr id="8" name="Frame 7">
            <a:extLst>
              <a:ext uri="{FF2B5EF4-FFF2-40B4-BE49-F238E27FC236}">
                <a16:creationId xmlns:a16="http://schemas.microsoft.com/office/drawing/2014/main" id="{63B29F16-7824-7543-8E2C-E3AF0C1236D2}"/>
              </a:ext>
            </a:extLst>
          </p:cNvPr>
          <p:cNvSpPr/>
          <p:nvPr/>
        </p:nvSpPr>
        <p:spPr>
          <a:xfrm>
            <a:off x="9385300" y="4254500"/>
            <a:ext cx="1308100" cy="511490"/>
          </a:xfrm>
          <a:prstGeom prst="fram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BBADA915-545B-EA49-8411-3C577688714E}"/>
              </a:ext>
            </a:extLst>
          </p:cNvPr>
          <p:cNvSpPr/>
          <p:nvPr/>
        </p:nvSpPr>
        <p:spPr>
          <a:xfrm rot="5976266">
            <a:off x="9963537" y="3598110"/>
            <a:ext cx="905689" cy="168842"/>
          </a:xfrm>
          <a:prstGeom prst="rightArrow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771D86-C5E6-0D46-9486-0967E4710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D31E-B974-604F-895A-ED5A152DECF1}" type="datetime3">
              <a:rPr lang="en-US" smtClean="0"/>
              <a:t>3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65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E65CDE2-194C-4A17-9E3C-017E8A897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2988EF-0B1C-4E49-8287-BBF9B64BC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Pointers and arrays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1C057-ED0B-4326-ABCB-FD5E43C1A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Array subscripting can also be done with pointers. 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Using pointer arithmetic in general is faster, but harder to understand.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Assuming some array </a:t>
            </a:r>
            <a:r>
              <a:rPr lang="en-US">
                <a:solidFill>
                  <a:srgbClr val="FFFFFF"/>
                </a:solidFill>
                <a:latin typeface="Courier" pitchFamily="2" charset="0"/>
                <a:cs typeface="Courier New" panose="02070309020205020404" pitchFamily="49" charset="0"/>
              </a:rPr>
              <a:t>int arr[10]</a:t>
            </a:r>
            <a:r>
              <a:rPr lang="en-US">
                <a:solidFill>
                  <a:srgbClr val="FFFFFF"/>
                </a:solidFill>
                <a:cs typeface="Courier New" panose="02070309020205020404" pitchFamily="49" charset="0"/>
              </a:rPr>
              <a:t>:</a:t>
            </a:r>
          </a:p>
          <a:p>
            <a:pPr lvl="2"/>
            <a:r>
              <a:rPr lang="en-US" sz="2400">
                <a:solidFill>
                  <a:srgbClr val="FFFFFF"/>
                </a:solidFill>
                <a:latin typeface="Courier" pitchFamily="2" charset="0"/>
                <a:cs typeface="Courier New" panose="02070309020205020404" pitchFamily="49" charset="0"/>
              </a:rPr>
              <a:t>arr[i]</a:t>
            </a:r>
            <a:r>
              <a:rPr lang="en-US" sz="2400">
                <a:solidFill>
                  <a:srgbClr val="FFFFFF"/>
                </a:solidFill>
                <a:cs typeface="Courier New" panose="02070309020205020404" pitchFamily="49" charset="0"/>
              </a:rPr>
              <a:t> is equivalent to </a:t>
            </a:r>
            <a:r>
              <a:rPr lang="en-US" sz="2400">
                <a:solidFill>
                  <a:srgbClr val="FFFFFF"/>
                </a:solidFill>
                <a:latin typeface="Courier" pitchFamily="2" charset="0"/>
                <a:cs typeface="Courier New" panose="02070309020205020404" pitchFamily="49" charset="0"/>
              </a:rPr>
              <a:t>*(arr + i)</a:t>
            </a:r>
            <a:r>
              <a:rPr lang="en-US" sz="2400">
                <a:solidFill>
                  <a:srgbClr val="FFFFFF"/>
                </a:solidFill>
                <a:cs typeface="Courier New" panose="02070309020205020404" pitchFamily="49" charset="0"/>
              </a:rPr>
              <a:t>,</a:t>
            </a:r>
            <a:r>
              <a:rPr lang="en-US" sz="2400">
                <a:solidFill>
                  <a:srgbClr val="FFFFFF"/>
                </a:solidFill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2400">
                <a:solidFill>
                  <a:srgbClr val="FFFFFF"/>
                </a:solidFill>
                <a:cs typeface="Courier New" panose="02070309020205020404" pitchFamily="49" charset="0"/>
              </a:rPr>
              <a:t>where </a:t>
            </a:r>
            <a:r>
              <a:rPr lang="en-US" sz="2400">
                <a:solidFill>
                  <a:srgbClr val="FFFFFF"/>
                </a:solidFill>
                <a:latin typeface="Courier" pitchFamily="2" charset="0"/>
                <a:cs typeface="Courier New" panose="02070309020205020404" pitchFamily="49" charset="0"/>
              </a:rPr>
              <a:t>0 &lt;= i &lt; 10</a:t>
            </a:r>
          </a:p>
          <a:p>
            <a:r>
              <a:rPr lang="en-US" sz="2400">
                <a:solidFill>
                  <a:srgbClr val="FFFFFF"/>
                </a:solidFill>
                <a:cs typeface="Courier New" panose="02070309020205020404" pitchFamily="49" charset="0"/>
              </a:rPr>
              <a:t>Arrays can always be written using pointers.</a:t>
            </a:r>
          </a:p>
          <a:p>
            <a:pPr lvl="1"/>
            <a:r>
              <a:rPr lang="en-US">
                <a:solidFill>
                  <a:srgbClr val="FFFFFF"/>
                </a:solidFill>
                <a:cs typeface="Courier New" panose="02070309020205020404" pitchFamily="49" charset="0"/>
              </a:rPr>
              <a:t>Declaring an array in a function allocates it on the </a:t>
            </a:r>
            <a:r>
              <a:rPr lang="en-US" i="1">
                <a:solidFill>
                  <a:srgbClr val="FFFFFF"/>
                </a:solidFill>
                <a:cs typeface="Courier New" panose="02070309020205020404" pitchFamily="49" charset="0"/>
              </a:rPr>
              <a:t>stack</a:t>
            </a:r>
            <a:r>
              <a:rPr lang="en-US">
                <a:solidFill>
                  <a:srgbClr val="FFFFFF"/>
                </a:solidFill>
                <a:cs typeface="Courier New" panose="02070309020205020404" pitchFamily="49" charset="0"/>
              </a:rPr>
              <a:t>.</a:t>
            </a:r>
          </a:p>
          <a:p>
            <a:pPr lvl="1"/>
            <a:r>
              <a:rPr lang="en-US">
                <a:solidFill>
                  <a:srgbClr val="FFFFFF"/>
                </a:solidFill>
                <a:cs typeface="Courier New" panose="02070309020205020404" pitchFamily="49" charset="0"/>
              </a:rPr>
              <a:t>A global array is in the </a:t>
            </a:r>
            <a:r>
              <a:rPr lang="en-US" i="1">
                <a:solidFill>
                  <a:srgbClr val="FFFFFF"/>
                </a:solidFill>
                <a:cs typeface="Courier New" panose="02070309020205020404" pitchFamily="49" charset="0"/>
              </a:rPr>
              <a:t>data area</a:t>
            </a:r>
            <a:r>
              <a:rPr lang="en-US">
                <a:solidFill>
                  <a:srgbClr val="FFFFFF"/>
                </a:solidFill>
                <a:cs typeface="Courier New" panose="02070309020205020404" pitchFamily="49" charset="0"/>
              </a:rPr>
              <a:t>.</a:t>
            </a:r>
          </a:p>
          <a:p>
            <a:pPr lvl="1"/>
            <a:r>
              <a:rPr lang="en-US">
                <a:solidFill>
                  <a:srgbClr val="FFFFFF"/>
                </a:solidFill>
                <a:cs typeface="Courier New" panose="02070309020205020404" pitchFamily="49" charset="0"/>
              </a:rPr>
              <a:t>Dynamically declaring an array (to get a pointer) allocates it on the heap.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42BF32A-FD81-7D46-8411-D7D09FCE0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CB0F62-A267-9F4E-9665-444D4B13860E}" type="datetime3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 January 2020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81DF03-41DE-439A-B113-8DA37224E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447501-0E41-46B9-B59E-7053DB572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650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581C91-9AB8-4AA0-883A-6FDADA81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/>
              <a:t>Strings as arrays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23754-691E-4ADE-BFB8-17BED8C8B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en-US" sz="2000"/>
              <a:t>In </a:t>
            </a:r>
            <a:r>
              <a:rPr lang="en-US" sz="2000" b="1"/>
              <a:t>C</a:t>
            </a:r>
            <a:r>
              <a:rPr lang="en-US" sz="2000"/>
              <a:t>, strings are handled as arrays </a:t>
            </a:r>
          </a:p>
          <a:p>
            <a:pPr lvl="1"/>
            <a:r>
              <a:rPr lang="en-US" sz="1600"/>
              <a:t>With some special syntax, for convenience</a:t>
            </a:r>
          </a:p>
          <a:p>
            <a:pPr lvl="1"/>
            <a:endParaRPr lang="en-US" sz="1600"/>
          </a:p>
          <a:p>
            <a:r>
              <a:rPr lang="en-US" sz="2000"/>
              <a:t>A string is a pointer to an array of chars</a:t>
            </a:r>
          </a:p>
          <a:p>
            <a:endParaRPr lang="en-US" sz="2000"/>
          </a:p>
          <a:p>
            <a:r>
              <a:rPr lang="en-US" sz="2000"/>
              <a:t>Strings can be indexed, passed by reference, </a:t>
            </a:r>
            <a:r>
              <a:rPr lang="en-US" sz="2000" i="1"/>
              <a:t>etc</a:t>
            </a:r>
            <a:r>
              <a:rPr lang="en-US" sz="2000"/>
              <a:t>.</a:t>
            </a:r>
          </a:p>
          <a:p>
            <a:endParaRPr lang="en-US" sz="2000"/>
          </a:p>
          <a:p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F965A-657E-49D7-9610-A0D77AC7B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64899" y="6453262"/>
            <a:ext cx="4114800" cy="3651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7AD17D-910C-4EB5-9292-B99572ADF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A408D2-8268-44BC-8864-D81C1A215B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13991" y="1155532"/>
            <a:ext cx="6639644" cy="214984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217BFEE-0BEC-8F44-9801-12EE34CBF8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462535"/>
              </p:ext>
            </p:extLst>
          </p:nvPr>
        </p:nvGraphicFramePr>
        <p:xfrm>
          <a:off x="4973151" y="3990106"/>
          <a:ext cx="7147122" cy="235504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72049">
                  <a:extLst>
                    <a:ext uri="{9D8B030D-6E8A-4147-A177-3AD203B41FA5}">
                      <a16:colId xmlns:a16="http://schemas.microsoft.com/office/drawing/2014/main" val="374547889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1557916215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1333195364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141987380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1246330916"/>
                    </a:ext>
                  </a:extLst>
                </a:gridCol>
                <a:gridCol w="2138073">
                  <a:extLst>
                    <a:ext uri="{9D8B030D-6E8A-4147-A177-3AD203B41FA5}">
                      <a16:colId xmlns:a16="http://schemas.microsoft.com/office/drawing/2014/main" val="890460551"/>
                    </a:ext>
                  </a:extLst>
                </a:gridCol>
              </a:tblGrid>
              <a:tr h="2928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ASCII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8281"/>
                  </a:ext>
                </a:extLst>
              </a:tr>
              <a:tr h="5125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0000_7FB0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" pitchFamily="2" charset="0"/>
                        </a:rPr>
                        <a:t>........  ........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97622"/>
                  </a:ext>
                </a:extLst>
              </a:tr>
              <a:tr h="5125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0000_7FC0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6C6C6548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6F57206F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21646C72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" pitchFamily="2" charset="0"/>
                        </a:rPr>
                        <a:t>Hello Wo  </a:t>
                      </a:r>
                      <a:r>
                        <a:rPr lang="en-US" sz="1400" dirty="0" err="1">
                          <a:latin typeface="Courier" pitchFamily="2" charset="0"/>
                        </a:rPr>
                        <a:t>rld</a:t>
                      </a:r>
                      <a:r>
                        <a:rPr lang="en-US" sz="1400" dirty="0">
                          <a:latin typeface="Courier" pitchFamily="2" charset="0"/>
                        </a:rPr>
                        <a:t>!....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634473"/>
                  </a:ext>
                </a:extLst>
              </a:tr>
              <a:tr h="5125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0000_7FD0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646F6F47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00657962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9D0007B8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" pitchFamily="2" charset="0"/>
                        </a:rPr>
                        <a:t>Goodbye.  ........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899897"/>
                  </a:ext>
                </a:extLst>
              </a:tr>
              <a:tr h="5125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0000_7FE0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urier" pitchFamily="2" charset="0"/>
                        </a:rPr>
                        <a:t>........  ........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894917"/>
                  </a:ext>
                </a:extLst>
              </a:tr>
            </a:tbl>
          </a:graphicData>
        </a:graphic>
      </p:graphicFrame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78BF19B-64FD-2D4E-84D2-04E2110A5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3C72C-55D1-2941-AD7B-28DFD0920C1D}" type="datetime3">
              <a:rPr lang="en-US" smtClean="0"/>
              <a:t>3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9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B3CDA55-2781-C14D-8D35-9E5C2D9617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19321"/>
              </p:ext>
            </p:extLst>
          </p:nvPr>
        </p:nvGraphicFramePr>
        <p:xfrm>
          <a:off x="4849559" y="2638043"/>
          <a:ext cx="7147122" cy="389833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72049">
                  <a:extLst>
                    <a:ext uri="{9D8B030D-6E8A-4147-A177-3AD203B41FA5}">
                      <a16:colId xmlns:a16="http://schemas.microsoft.com/office/drawing/2014/main" val="374547889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1557916215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1333195364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141987380"/>
                    </a:ext>
                  </a:extLst>
                </a:gridCol>
                <a:gridCol w="919249">
                  <a:extLst>
                    <a:ext uri="{9D8B030D-6E8A-4147-A177-3AD203B41FA5}">
                      <a16:colId xmlns:a16="http://schemas.microsoft.com/office/drawing/2014/main" val="1246330916"/>
                    </a:ext>
                  </a:extLst>
                </a:gridCol>
                <a:gridCol w="2222124">
                  <a:extLst>
                    <a:ext uri="{9D8B030D-6E8A-4147-A177-3AD203B41FA5}">
                      <a16:colId xmlns:a16="http://schemas.microsoft.com/office/drawing/2014/main" val="890460551"/>
                    </a:ext>
                  </a:extLst>
                </a:gridCol>
              </a:tblGrid>
              <a:tr h="2928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ASCII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8281"/>
                  </a:ext>
                </a:extLst>
              </a:tr>
              <a:tr h="5125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A000_7F80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urier" pitchFamily="2" charset="0"/>
                        </a:rPr>
                        <a:t>........  ........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18513"/>
                  </a:ext>
                </a:extLst>
              </a:tr>
              <a:tr h="5125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A000_7F90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00000003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A0007FD4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" pitchFamily="2" charset="0"/>
                        </a:rPr>
                        <a:t>........  ......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□</a:t>
                      </a: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.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97622"/>
                  </a:ext>
                </a:extLst>
              </a:tr>
              <a:tr h="5125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A000_7FA0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6874616D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0000732D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5F796877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" pitchFamily="2" charset="0"/>
                        </a:rPr>
                        <a:t>math....  -</a:t>
                      </a:r>
                      <a:r>
                        <a:rPr lang="en-US" sz="1400" dirty="0" err="1">
                          <a:latin typeface="Courier" pitchFamily="2" charset="0"/>
                        </a:rPr>
                        <a:t>s..why</a:t>
                      </a:r>
                      <a:r>
                        <a:rPr lang="en-US" sz="1400" dirty="0">
                          <a:latin typeface="Courier" pitchFamily="2" charset="0"/>
                        </a:rPr>
                        <a:t>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634473"/>
                  </a:ext>
                </a:extLst>
              </a:tr>
              <a:tr h="5125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A000_7FB0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745F7369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65726568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745F615F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64726968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urier" pitchFamily="2" charset="0"/>
                        </a:rPr>
                        <a:t>is_there</a:t>
                      </a:r>
                      <a:r>
                        <a:rPr lang="en-US" sz="1400" dirty="0">
                          <a:latin typeface="Courier" pitchFamily="2" charset="0"/>
                        </a:rPr>
                        <a:t>  _</a:t>
                      </a:r>
                      <a:r>
                        <a:rPr lang="en-US" sz="1400" dirty="0" err="1">
                          <a:latin typeface="Courier" pitchFamily="2" charset="0"/>
                        </a:rPr>
                        <a:t>a_third</a:t>
                      </a:r>
                      <a:r>
                        <a:rPr lang="en-US" sz="14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899897"/>
                  </a:ext>
                </a:extLst>
              </a:tr>
              <a:tr h="5125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A000_7FC0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6772615F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0000003F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A0007FA0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A0007FA8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" pitchFamily="2" charset="0"/>
                        </a:rPr>
                        <a:t>_</a:t>
                      </a:r>
                      <a:r>
                        <a:rPr lang="en-US" sz="1400" dirty="0" err="1">
                          <a:latin typeface="Courier" pitchFamily="2" charset="0"/>
                        </a:rPr>
                        <a:t>arg</a:t>
                      </a:r>
                      <a:r>
                        <a:rPr lang="en-US" sz="1400" dirty="0">
                          <a:latin typeface="Courier" pitchFamily="2" charset="0"/>
                        </a:rPr>
                        <a:t>?...  .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□</a:t>
                      </a:r>
                      <a:r>
                        <a:rPr lang="en-US" sz="1400" dirty="0">
                          <a:latin typeface="Courier" pitchFamily="2" charset="0"/>
                        </a:rPr>
                        <a:t>...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□</a:t>
                      </a:r>
                      <a:r>
                        <a:rPr lang="en-US" sz="1400" dirty="0">
                          <a:latin typeface="Courier" pitchFamily="2" charset="0"/>
                        </a:rPr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894917"/>
                  </a:ext>
                </a:extLst>
              </a:tr>
              <a:tr h="5125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A000_7FD0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A0007FAC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A0007FC8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" pitchFamily="2" charset="0"/>
                        </a:rPr>
                        <a:t>.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□</a:t>
                      </a: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...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□</a:t>
                      </a: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..  ........</a:t>
                      </a:r>
                      <a:endParaRPr lang="en-US" sz="1400" dirty="0">
                        <a:latin typeface="Courier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620678"/>
                  </a:ext>
                </a:extLst>
              </a:tr>
              <a:tr h="5125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A000_7FE0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urier" pitchFamily="2" charset="0"/>
                        </a:rPr>
                        <a:t>........  ........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244132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581C91-9AB8-4AA0-883A-6FDADA81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 dirty="0"/>
              <a:t>Pointers to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23754-691E-4ADE-BFB8-17BED8C8B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en-US" sz="2000" dirty="0"/>
              <a:t>Pointers can point to other pointers </a:t>
            </a:r>
          </a:p>
          <a:p>
            <a:pPr lvl="1"/>
            <a:r>
              <a:rPr lang="en-US" sz="1600" dirty="0"/>
              <a:t>or to pointers to other pointers, or to pointers to pointers to pointers, </a:t>
            </a:r>
            <a:r>
              <a:rPr lang="en-US" sz="1600" dirty="0" err="1"/>
              <a:t>etc</a:t>
            </a:r>
            <a:endParaRPr lang="en-US" sz="1200" dirty="0"/>
          </a:p>
          <a:p>
            <a:r>
              <a:rPr lang="en-US" sz="2000" dirty="0"/>
              <a:t>Can be used to pass arrays of arrays, such as a list of strings</a:t>
            </a:r>
          </a:p>
          <a:p>
            <a:r>
              <a:rPr lang="en-US" sz="2000" dirty="0"/>
              <a:t>For example, char **</a:t>
            </a:r>
            <a:r>
              <a:rPr lang="en-US" sz="2000" dirty="0" err="1"/>
              <a:t>argv</a:t>
            </a:r>
            <a:r>
              <a:rPr lang="en-US" sz="2000" dirty="0"/>
              <a:t> 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F965A-657E-49D7-9610-A0D77AC7B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7696" y="6446363"/>
            <a:ext cx="4114800" cy="365125"/>
          </a:xfrm>
        </p:spPr>
        <p:txBody>
          <a:bodyPr>
            <a:normAutofit/>
          </a:bodyPr>
          <a:lstStyle/>
          <a:p>
            <a:r>
              <a:rPr lang="en-US" dirty="0"/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7AD17D-910C-4EB5-9292-B99572ADF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E8EFAF-A153-4C45-9A9D-F78F09B2746B}"/>
              </a:ext>
            </a:extLst>
          </p:cNvPr>
          <p:cNvSpPr txBox="1"/>
          <p:nvPr/>
        </p:nvSpPr>
        <p:spPr>
          <a:xfrm>
            <a:off x="6642076" y="2157355"/>
            <a:ext cx="758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6"/>
                </a:solidFill>
                <a:latin typeface="Arial Black" panose="020B0A04020102020204" pitchFamily="34" charset="0"/>
              </a:rPr>
              <a:t>argv</a:t>
            </a:r>
            <a:endParaRPr lang="en-US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ECE789-57FB-42CA-9B16-7D4DD35E56CB}"/>
              </a:ext>
            </a:extLst>
          </p:cNvPr>
          <p:cNvSpPr txBox="1"/>
          <p:nvPr/>
        </p:nvSpPr>
        <p:spPr>
          <a:xfrm>
            <a:off x="7805364" y="2157355"/>
            <a:ext cx="104144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Arial Black" panose="020B0A04020102020204" pitchFamily="34" charset="0"/>
              </a:rPr>
              <a:t> *</a:t>
            </a:r>
            <a:r>
              <a:rPr lang="en-US" dirty="0" err="1">
                <a:solidFill>
                  <a:schemeClr val="accent5"/>
                </a:solidFill>
                <a:latin typeface="Arial Black" panose="020B0A04020102020204" pitchFamily="34" charset="0"/>
              </a:rPr>
              <a:t>argv</a:t>
            </a:r>
            <a:endParaRPr lang="en-US" dirty="0">
              <a:solidFill>
                <a:schemeClr val="accent5"/>
              </a:solidFill>
              <a:latin typeface="Arial Black" panose="020B0A040201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39D27C-4A29-4168-B853-4A40982A11F9}"/>
              </a:ext>
            </a:extLst>
          </p:cNvPr>
          <p:cNvSpPr txBox="1"/>
          <p:nvPr/>
        </p:nvSpPr>
        <p:spPr>
          <a:xfrm>
            <a:off x="4930060" y="2160698"/>
            <a:ext cx="116810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Arial Black" panose="020B0A04020102020204" pitchFamily="34" charset="0"/>
              </a:rPr>
              <a:t> **</a:t>
            </a:r>
            <a:r>
              <a:rPr lang="en-US" dirty="0" err="1">
                <a:solidFill>
                  <a:srgbClr val="7030A0"/>
                </a:solidFill>
                <a:latin typeface="Arial Black" panose="020B0A04020102020204" pitchFamily="34" charset="0"/>
              </a:rPr>
              <a:t>argv</a:t>
            </a:r>
            <a:endParaRPr lang="en-US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51401875-DF98-6546-BF62-B3CD2A9F39CE}"/>
              </a:ext>
            </a:extLst>
          </p:cNvPr>
          <p:cNvSpPr/>
          <p:nvPr/>
        </p:nvSpPr>
        <p:spPr>
          <a:xfrm>
            <a:off x="6510657" y="3993818"/>
            <a:ext cx="381000" cy="383454"/>
          </a:xfrm>
          <a:prstGeom prst="fram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7AFE91A-1D8F-634F-988D-3D598445FB08}"/>
              </a:ext>
            </a:extLst>
          </p:cNvPr>
          <p:cNvSpPr/>
          <p:nvPr/>
        </p:nvSpPr>
        <p:spPr>
          <a:xfrm rot="3505986">
            <a:off x="5269363" y="3201911"/>
            <a:ext cx="1645773" cy="108707"/>
          </a:xfrm>
          <a:prstGeom prst="rightArrow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A0477C57-032F-8F41-A547-E5DB6F8EE8C2}"/>
              </a:ext>
            </a:extLst>
          </p:cNvPr>
          <p:cNvSpPr/>
          <p:nvPr/>
        </p:nvSpPr>
        <p:spPr>
          <a:xfrm>
            <a:off x="7894958" y="4997117"/>
            <a:ext cx="951854" cy="365125"/>
          </a:xfrm>
          <a:prstGeom prst="fram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918F89D6-5903-254D-AA8F-3B27B92C7F7D}"/>
              </a:ext>
            </a:extLst>
          </p:cNvPr>
          <p:cNvSpPr/>
          <p:nvPr/>
        </p:nvSpPr>
        <p:spPr>
          <a:xfrm rot="5400000">
            <a:off x="7196116" y="3699879"/>
            <a:ext cx="2349537" cy="133583"/>
          </a:xfrm>
          <a:prstGeom prst="rightArrow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17B271FB-F499-E348-9D7F-B1DFC54200C5}"/>
              </a:ext>
            </a:extLst>
          </p:cNvPr>
          <p:cNvSpPr/>
          <p:nvPr/>
        </p:nvSpPr>
        <p:spPr>
          <a:xfrm>
            <a:off x="6943104" y="5509879"/>
            <a:ext cx="951854" cy="365125"/>
          </a:xfrm>
          <a:prstGeom prst="fram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0EBB2B80-5F5E-A041-8CDB-00AF5704207E}"/>
              </a:ext>
            </a:extLst>
          </p:cNvPr>
          <p:cNvSpPr/>
          <p:nvPr/>
        </p:nvSpPr>
        <p:spPr>
          <a:xfrm rot="5028690">
            <a:off x="5789325" y="3878658"/>
            <a:ext cx="2789414" cy="133582"/>
          </a:xfrm>
          <a:prstGeom prst="rightArrow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CCDDEAF-730D-8D4C-9749-7B245261F982}"/>
              </a:ext>
            </a:extLst>
          </p:cNvPr>
          <p:cNvGrpSpPr/>
          <p:nvPr/>
        </p:nvGrpSpPr>
        <p:grpSpPr>
          <a:xfrm>
            <a:off x="5001627" y="432853"/>
            <a:ext cx="5932245" cy="1446366"/>
            <a:chOff x="5001627" y="432853"/>
            <a:chExt cx="5932245" cy="1446366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025EF2A-5F61-BB47-80AC-B24167566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5001627" y="432853"/>
              <a:ext cx="4194431" cy="425189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0223547-EC7B-7A4D-8245-58014F3C1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001627" y="1137689"/>
              <a:ext cx="5932245" cy="741530"/>
            </a:xfrm>
            <a:prstGeom prst="rect">
              <a:avLst/>
            </a:prstGeom>
          </p:spPr>
        </p:pic>
      </p:grp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AC6B793-2B9B-B048-9BD5-2501FBEF9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E625F-BC08-DC40-86F6-B41CB35ED0B4}" type="datetime3">
              <a:rPr lang="en-US" smtClean="0"/>
              <a:t>3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213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581C91-9AB8-4AA0-883A-6FDADA81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 dirty="0"/>
              <a:t>Pointers to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23754-691E-4ADE-BFB8-17BED8C8B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en-US" sz="2000" dirty="0"/>
              <a:t>Pointers can point to other pointers </a:t>
            </a:r>
          </a:p>
          <a:p>
            <a:pPr lvl="1"/>
            <a:r>
              <a:rPr lang="en-US" sz="1600" dirty="0"/>
              <a:t>or to pointers to other pointers, or to pointers to pointers to pointers, </a:t>
            </a:r>
            <a:r>
              <a:rPr lang="en-US" sz="1600" dirty="0" err="1"/>
              <a:t>etc</a:t>
            </a:r>
            <a:endParaRPr lang="en-US" sz="1200" dirty="0"/>
          </a:p>
          <a:p>
            <a:r>
              <a:rPr lang="en-US" sz="2000" dirty="0"/>
              <a:t>Can be used to pass arrays of arrays, such as a list of strings</a:t>
            </a:r>
          </a:p>
          <a:p>
            <a:r>
              <a:rPr lang="en-US" sz="2000" dirty="0"/>
              <a:t>For example, char **</a:t>
            </a:r>
            <a:r>
              <a:rPr lang="en-US" sz="2000" dirty="0" err="1"/>
              <a:t>argv</a:t>
            </a:r>
            <a:r>
              <a:rPr lang="en-US" sz="2000" dirty="0"/>
              <a:t> 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F965A-657E-49D7-9610-A0D77AC7B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40324" y="6471418"/>
            <a:ext cx="4114800" cy="365125"/>
          </a:xfrm>
        </p:spPr>
        <p:txBody>
          <a:bodyPr>
            <a:normAutofit/>
          </a:bodyPr>
          <a:lstStyle/>
          <a:p>
            <a:r>
              <a:rPr lang="en-US"/>
              <a:t>© 2020 Darrell Long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0E67607-15F1-3A48-AE01-C1E9D0956F54}"/>
              </a:ext>
            </a:extLst>
          </p:cNvPr>
          <p:cNvGrpSpPr/>
          <p:nvPr/>
        </p:nvGrpSpPr>
        <p:grpSpPr>
          <a:xfrm>
            <a:off x="5001627" y="432853"/>
            <a:ext cx="5932245" cy="1446366"/>
            <a:chOff x="5001627" y="432853"/>
            <a:chExt cx="5932245" cy="144636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8763B6B-4648-49B9-A17F-C066074C3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5001627" y="432853"/>
              <a:ext cx="4194431" cy="42518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BDC9301-07EF-4B82-8F21-949FBDCE5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001627" y="1137689"/>
              <a:ext cx="5932245" cy="741530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776AD-D8E2-4E41-AA09-CA85CF2F6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088E7EDF-2FA0-E64F-8F47-24DCA31FE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786078"/>
              </p:ext>
            </p:extLst>
          </p:nvPr>
        </p:nvGraphicFramePr>
        <p:xfrm>
          <a:off x="4830041" y="2592928"/>
          <a:ext cx="7147122" cy="389833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72049">
                  <a:extLst>
                    <a:ext uri="{9D8B030D-6E8A-4147-A177-3AD203B41FA5}">
                      <a16:colId xmlns:a16="http://schemas.microsoft.com/office/drawing/2014/main" val="374547889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1557916215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1333195364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141987380"/>
                    </a:ext>
                  </a:extLst>
                </a:gridCol>
                <a:gridCol w="919249">
                  <a:extLst>
                    <a:ext uri="{9D8B030D-6E8A-4147-A177-3AD203B41FA5}">
                      <a16:colId xmlns:a16="http://schemas.microsoft.com/office/drawing/2014/main" val="1246330916"/>
                    </a:ext>
                  </a:extLst>
                </a:gridCol>
                <a:gridCol w="2222124">
                  <a:extLst>
                    <a:ext uri="{9D8B030D-6E8A-4147-A177-3AD203B41FA5}">
                      <a16:colId xmlns:a16="http://schemas.microsoft.com/office/drawing/2014/main" val="890460551"/>
                    </a:ext>
                  </a:extLst>
                </a:gridCol>
              </a:tblGrid>
              <a:tr h="2928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ASCII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8281"/>
                  </a:ext>
                </a:extLst>
              </a:tr>
              <a:tr h="5125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A000_7F80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urier" pitchFamily="2" charset="0"/>
                        </a:rPr>
                        <a:t>........  ........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18513"/>
                  </a:ext>
                </a:extLst>
              </a:tr>
              <a:tr h="5125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A000_7F90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00000003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A0007FD4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" pitchFamily="2" charset="0"/>
                        </a:rPr>
                        <a:t>........  ......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□</a:t>
                      </a: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.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97622"/>
                  </a:ext>
                </a:extLst>
              </a:tr>
              <a:tr h="5125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A000_7FA0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6874616D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0000732D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5F796877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" pitchFamily="2" charset="0"/>
                        </a:rPr>
                        <a:t>math....  -</a:t>
                      </a:r>
                      <a:r>
                        <a:rPr lang="en-US" sz="1400" dirty="0" err="1">
                          <a:latin typeface="Courier" pitchFamily="2" charset="0"/>
                        </a:rPr>
                        <a:t>s..why</a:t>
                      </a:r>
                      <a:r>
                        <a:rPr lang="en-US" sz="1400" dirty="0">
                          <a:latin typeface="Courier" pitchFamily="2" charset="0"/>
                        </a:rPr>
                        <a:t>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634473"/>
                  </a:ext>
                </a:extLst>
              </a:tr>
              <a:tr h="5125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A000_7FB0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745F7369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65726568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745F615F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64726968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urier" pitchFamily="2" charset="0"/>
                        </a:rPr>
                        <a:t>is_there</a:t>
                      </a:r>
                      <a:r>
                        <a:rPr lang="en-US" sz="1400" dirty="0">
                          <a:latin typeface="Courier" pitchFamily="2" charset="0"/>
                        </a:rPr>
                        <a:t>  _</a:t>
                      </a:r>
                      <a:r>
                        <a:rPr lang="en-US" sz="1400" dirty="0" err="1">
                          <a:latin typeface="Courier" pitchFamily="2" charset="0"/>
                        </a:rPr>
                        <a:t>a_third</a:t>
                      </a:r>
                      <a:r>
                        <a:rPr lang="en-US" sz="14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899897"/>
                  </a:ext>
                </a:extLst>
              </a:tr>
              <a:tr h="5125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A000_7FC0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6772615F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0000003F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A0007FA0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A0007FA8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" pitchFamily="2" charset="0"/>
                        </a:rPr>
                        <a:t>_</a:t>
                      </a:r>
                      <a:r>
                        <a:rPr lang="en-US" sz="1400" dirty="0" err="1">
                          <a:latin typeface="Courier" pitchFamily="2" charset="0"/>
                        </a:rPr>
                        <a:t>arg</a:t>
                      </a:r>
                      <a:r>
                        <a:rPr lang="en-US" sz="1400" dirty="0">
                          <a:latin typeface="Courier" pitchFamily="2" charset="0"/>
                        </a:rPr>
                        <a:t>?...  .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□</a:t>
                      </a:r>
                      <a:r>
                        <a:rPr lang="en-US" sz="1400" dirty="0">
                          <a:latin typeface="Courier" pitchFamily="2" charset="0"/>
                        </a:rPr>
                        <a:t>...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□</a:t>
                      </a:r>
                      <a:r>
                        <a:rPr lang="en-US" sz="1400" dirty="0">
                          <a:latin typeface="Courier" pitchFamily="2" charset="0"/>
                        </a:rPr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894917"/>
                  </a:ext>
                </a:extLst>
              </a:tr>
              <a:tr h="5125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A000_7FD0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A0007FAC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A0007FC8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" pitchFamily="2" charset="0"/>
                        </a:rPr>
                        <a:t>.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□</a:t>
                      </a: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...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□</a:t>
                      </a: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..  ........</a:t>
                      </a:r>
                      <a:endParaRPr lang="en-US" sz="1400" dirty="0">
                        <a:latin typeface="Courier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620678"/>
                  </a:ext>
                </a:extLst>
              </a:tr>
              <a:tr h="5125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A000_7FE0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urier" pitchFamily="2" charset="0"/>
                        </a:rPr>
                        <a:t>........  ........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244132"/>
                  </a:ext>
                </a:extLst>
              </a:tr>
            </a:tbl>
          </a:graphicData>
        </a:graphic>
      </p:graphicFrame>
      <p:sp>
        <p:nvSpPr>
          <p:cNvPr id="37" name="Slide Number Placeholder 4">
            <a:extLst>
              <a:ext uri="{FF2B5EF4-FFF2-40B4-BE49-F238E27FC236}">
                <a16:creationId xmlns:a16="http://schemas.microsoft.com/office/drawing/2014/main" id="{A9389CA5-BCE7-9C4A-98C8-A91DB1E4927B}"/>
              </a:ext>
            </a:extLst>
          </p:cNvPr>
          <p:cNvSpPr txBox="1">
            <a:spLocks/>
          </p:cNvSpPr>
          <p:nvPr/>
        </p:nvSpPr>
        <p:spPr>
          <a:xfrm>
            <a:off x="8628149" y="63908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A007D034-B69E-A742-8D96-D676D6BE536A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C4519D9-3965-B54C-A30E-23D498CB08C9}"/>
              </a:ext>
            </a:extLst>
          </p:cNvPr>
          <p:cNvSpPr txBox="1"/>
          <p:nvPr/>
        </p:nvSpPr>
        <p:spPr>
          <a:xfrm>
            <a:off x="6622558" y="2112240"/>
            <a:ext cx="758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6"/>
                </a:solidFill>
                <a:latin typeface="Arial Black" panose="020B0A04020102020204" pitchFamily="34" charset="0"/>
              </a:rPr>
              <a:t>argv</a:t>
            </a:r>
            <a:endParaRPr lang="en-US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F6D61FB-9E48-B04B-8344-C19FA4FA8E69}"/>
              </a:ext>
            </a:extLst>
          </p:cNvPr>
          <p:cNvSpPr txBox="1"/>
          <p:nvPr/>
        </p:nvSpPr>
        <p:spPr>
          <a:xfrm>
            <a:off x="9570753" y="2124269"/>
            <a:ext cx="104144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Arial Black" panose="020B0A04020102020204" pitchFamily="34" charset="0"/>
              </a:rPr>
              <a:t> *</a:t>
            </a:r>
            <a:r>
              <a:rPr lang="en-US" dirty="0" err="1">
                <a:solidFill>
                  <a:schemeClr val="accent5"/>
                </a:solidFill>
                <a:latin typeface="Arial Black" panose="020B0A04020102020204" pitchFamily="34" charset="0"/>
              </a:rPr>
              <a:t>argv</a:t>
            </a:r>
            <a:endParaRPr lang="en-US" dirty="0">
              <a:solidFill>
                <a:schemeClr val="accent5"/>
              </a:solidFill>
              <a:latin typeface="Arial Black" panose="020B0A040201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8494962-DE35-8E4C-8C6E-664D3B7F2694}"/>
              </a:ext>
            </a:extLst>
          </p:cNvPr>
          <p:cNvSpPr txBox="1"/>
          <p:nvPr/>
        </p:nvSpPr>
        <p:spPr>
          <a:xfrm>
            <a:off x="7743783" y="2117987"/>
            <a:ext cx="182697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Arial Black" panose="020B0A04020102020204" pitchFamily="34" charset="0"/>
              </a:rPr>
              <a:t> **(</a:t>
            </a:r>
            <a:r>
              <a:rPr lang="en-US" dirty="0" err="1">
                <a:solidFill>
                  <a:srgbClr val="7030A0"/>
                </a:solidFill>
                <a:latin typeface="Arial Black" panose="020B0A04020102020204" pitchFamily="34" charset="0"/>
              </a:rPr>
              <a:t>argv</a:t>
            </a:r>
            <a:r>
              <a:rPr lang="en-US" dirty="0">
                <a:solidFill>
                  <a:srgbClr val="7030A0"/>
                </a:solidFill>
                <a:latin typeface="Arial Black" panose="020B0A04020102020204" pitchFamily="34" charset="0"/>
              </a:rPr>
              <a:t> + 1)</a:t>
            </a:r>
          </a:p>
        </p:txBody>
      </p:sp>
      <p:sp>
        <p:nvSpPr>
          <p:cNvPr id="44" name="Frame 43">
            <a:extLst>
              <a:ext uri="{FF2B5EF4-FFF2-40B4-BE49-F238E27FC236}">
                <a16:creationId xmlns:a16="http://schemas.microsoft.com/office/drawing/2014/main" id="{CDF6950F-DBBC-1140-B451-BD8C7C0413A7}"/>
              </a:ext>
            </a:extLst>
          </p:cNvPr>
          <p:cNvSpPr/>
          <p:nvPr/>
        </p:nvSpPr>
        <p:spPr>
          <a:xfrm>
            <a:off x="8466768" y="3897519"/>
            <a:ext cx="381000" cy="383454"/>
          </a:xfrm>
          <a:prstGeom prst="fram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E9A892FE-74F4-CB41-8BE9-FCC0C853C648}"/>
              </a:ext>
            </a:extLst>
          </p:cNvPr>
          <p:cNvSpPr/>
          <p:nvPr/>
        </p:nvSpPr>
        <p:spPr>
          <a:xfrm rot="5400000">
            <a:off x="7995624" y="3127281"/>
            <a:ext cx="1323287" cy="130815"/>
          </a:xfrm>
          <a:prstGeom prst="rightArrow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ame 45">
            <a:extLst>
              <a:ext uri="{FF2B5EF4-FFF2-40B4-BE49-F238E27FC236}">
                <a16:creationId xmlns:a16="http://schemas.microsoft.com/office/drawing/2014/main" id="{947719A5-8E80-AF42-A827-95483A47F50A}"/>
              </a:ext>
            </a:extLst>
          </p:cNvPr>
          <p:cNvSpPr/>
          <p:nvPr/>
        </p:nvSpPr>
        <p:spPr>
          <a:xfrm>
            <a:off x="8815188" y="4962661"/>
            <a:ext cx="951854" cy="365125"/>
          </a:xfrm>
          <a:prstGeom prst="fram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F37B8DB1-5CAE-534A-9F11-914C7ECD1EE6}"/>
              </a:ext>
            </a:extLst>
          </p:cNvPr>
          <p:cNvSpPr/>
          <p:nvPr/>
        </p:nvSpPr>
        <p:spPr>
          <a:xfrm rot="6556122">
            <a:off x="8541193" y="3599280"/>
            <a:ext cx="2451697" cy="151269"/>
          </a:xfrm>
          <a:prstGeom prst="rightArrow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ame 47">
            <a:extLst>
              <a:ext uri="{FF2B5EF4-FFF2-40B4-BE49-F238E27FC236}">
                <a16:creationId xmlns:a16="http://schemas.microsoft.com/office/drawing/2014/main" id="{0FBADB31-1656-9B4B-ADE5-68B229A31563}"/>
              </a:ext>
            </a:extLst>
          </p:cNvPr>
          <p:cNvSpPr/>
          <p:nvPr/>
        </p:nvSpPr>
        <p:spPr>
          <a:xfrm>
            <a:off x="6923586" y="5464764"/>
            <a:ext cx="951854" cy="365125"/>
          </a:xfrm>
          <a:prstGeom prst="fram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ACAF53C6-1576-A24C-91F6-BF399DF7DC1C}"/>
              </a:ext>
            </a:extLst>
          </p:cNvPr>
          <p:cNvSpPr/>
          <p:nvPr/>
        </p:nvSpPr>
        <p:spPr>
          <a:xfrm rot="5028690">
            <a:off x="5769807" y="3833543"/>
            <a:ext cx="2789414" cy="133582"/>
          </a:xfrm>
          <a:prstGeom prst="rightArrow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80CE395-124A-584F-9991-A8C96A3A9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F8144-33EC-7341-A806-C014D9D6A86E}" type="datetime3">
              <a:rPr lang="en-US" smtClean="0"/>
              <a:t>3 January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250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D3C04-68F7-4985-AE3A-A6549CA43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3973667" cy="581183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is a pointer?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F7E7D-47F6-4CCD-936D-D204286D1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6927" y="365125"/>
            <a:ext cx="5996871" cy="5811837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A variable that holds a memory address.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The variable points to the location of an object in memory.</a:t>
            </a:r>
          </a:p>
          <a:p>
            <a:r>
              <a:rPr lang="en-US" sz="2000">
                <a:solidFill>
                  <a:srgbClr val="FFFFFF"/>
                </a:solidFill>
              </a:rPr>
              <a:t>Not all pointers contain an address.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Pointers that don’t contain an address are set to the </a:t>
            </a:r>
            <a:r>
              <a:rPr lang="en-US" sz="200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2000">
                <a:solidFill>
                  <a:srgbClr val="FFFFFF"/>
                </a:solidFill>
              </a:rPr>
              <a:t> pointer.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Value of the </a:t>
            </a:r>
            <a:r>
              <a:rPr lang="en-US" sz="200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2000">
                <a:solidFill>
                  <a:srgbClr val="FFFFFF"/>
                </a:solidFill>
              </a:rPr>
              <a:t> pointer is 0.</a:t>
            </a:r>
          </a:p>
          <a:p>
            <a:pPr lvl="1"/>
            <a:r>
              <a:rPr lang="en-US" sz="200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2000">
                <a:solidFill>
                  <a:srgbClr val="FFFFFF"/>
                </a:solidFill>
              </a:rPr>
              <a:t> is a macro for either:</a:t>
            </a:r>
          </a:p>
          <a:p>
            <a:pPr lvl="2"/>
            <a:r>
              <a:rPr lang="en-US">
                <a:solidFill>
                  <a:srgbClr val="FFFFFF"/>
                </a:solidFill>
                <a:latin typeface="Courier" pitchFamily="2" charset="0"/>
                <a:cs typeface="Courier New" panose="02070309020205020404" pitchFamily="49" charset="0"/>
              </a:rPr>
              <a:t>((void *)0)</a:t>
            </a:r>
          </a:p>
          <a:p>
            <a:pPr lvl="2"/>
            <a:r>
              <a:rPr lang="en-US">
                <a:solidFill>
                  <a:srgbClr val="FFFFFF"/>
                </a:solidFill>
                <a:latin typeface="Courier" pitchFamily="2" charset="0"/>
                <a:cs typeface="Courier New" panose="02070309020205020404" pitchFamily="49" charset="0"/>
              </a:rPr>
              <a:t>0</a:t>
            </a:r>
            <a:endParaRPr lang="en-US">
              <a:solidFill>
                <a:srgbClr val="FFFFFF"/>
              </a:solidFill>
              <a:latin typeface="Courier" pitchFamily="2" charset="0"/>
            </a:endParaRPr>
          </a:p>
          <a:p>
            <a:pPr lvl="2"/>
            <a:r>
              <a:rPr lang="en-US">
                <a:solidFill>
                  <a:srgbClr val="FFFFFF"/>
                </a:solidFill>
                <a:latin typeface="Courier" pitchFamily="2" charset="0"/>
                <a:cs typeface="Courier New" panose="02070309020205020404" pitchFamily="49" charset="0"/>
              </a:rPr>
              <a:t>0L</a:t>
            </a:r>
          </a:p>
          <a:p>
            <a:pPr lvl="3"/>
            <a:r>
              <a:rPr lang="en-US" sz="2000">
                <a:solidFill>
                  <a:srgbClr val="FFFFFF"/>
                </a:solidFill>
                <a:cs typeface="Courier New" panose="02070309020205020404" pitchFamily="49" charset="0"/>
              </a:rPr>
              <a:t>The definition depends completely on the compiler.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F674116-4701-7049-AB85-BE2CAA7549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371EB59-A645-EB4F-BF84-FFBDBDCF94A3}" type="datetime3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3 January 2020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A306E1-6949-44C3-899A-168007F1B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>
                    <a:alpha val="80000"/>
                  </a:srgb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8656C0-A51C-448A-9DF0-07B95EE5F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729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581C91-9AB8-4AA0-883A-6FDADA81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 dirty="0"/>
              <a:t>Multidimensional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23754-691E-4ADE-BFB8-17BED8C8B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en-US" sz="2000" dirty="0"/>
              <a:t>In some cases, arrays of arrays support a more compact data structure:</a:t>
            </a:r>
          </a:p>
          <a:p>
            <a:pPr lvl="1"/>
            <a:r>
              <a:rPr lang="en-US" sz="1600" dirty="0"/>
              <a:t>If data is of same type, and each sub-array is of same length, a multidimensional array is appropriate.</a:t>
            </a:r>
          </a:p>
          <a:p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F965A-657E-49D7-9610-A0D77AC7B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9719" y="6456558"/>
            <a:ext cx="4114800" cy="365125"/>
          </a:xfrm>
        </p:spPr>
        <p:txBody>
          <a:bodyPr>
            <a:normAutofit/>
          </a:bodyPr>
          <a:lstStyle/>
          <a:p>
            <a:r>
              <a:rPr lang="en-US" dirty="0"/>
              <a:t>© 2020 Darrell Long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A51D69-7603-4685-81F7-328F4BA4A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1968" y="1687661"/>
            <a:ext cx="1862138" cy="407988"/>
          </a:xfrm>
          <a:prstGeom prst="rect">
            <a:avLst/>
          </a:prstGeom>
          <a:solidFill>
            <a:srgbClr val="D8ECD8"/>
          </a:solidFill>
          <a:ln w="3175" algn="ctr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endParaRPr lang="en-US" dirty="0">
              <a:latin typeface="Calibr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CD2AF5-AFDD-4D08-9EFF-7AD4895552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0381" y="1257449"/>
            <a:ext cx="1863725" cy="430212"/>
          </a:xfrm>
          <a:prstGeom prst="rect">
            <a:avLst/>
          </a:prstGeom>
          <a:solidFill>
            <a:srgbClr val="ECD8D8"/>
          </a:solidFill>
          <a:ln w="3175" algn="ctr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endParaRPr lang="en-US" dirty="0">
              <a:latin typeface="Calibr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934325-4647-4CEC-B1DD-9DF01569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0381" y="865336"/>
            <a:ext cx="1862137" cy="392113"/>
          </a:xfrm>
          <a:prstGeom prst="rect">
            <a:avLst/>
          </a:prstGeom>
          <a:solidFill>
            <a:srgbClr val="D8D8EC"/>
          </a:solidFill>
          <a:ln w="3175" algn="ctr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endParaRPr lang="en-US" dirty="0">
              <a:latin typeface="Calibri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53C50C-08AF-4CB4-86F4-DCA934C81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4675" y="3169443"/>
            <a:ext cx="914400" cy="914400"/>
          </a:xfrm>
          <a:prstGeom prst="rect">
            <a:avLst/>
          </a:prstGeom>
          <a:solidFill>
            <a:srgbClr val="D8D8EC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endParaRPr lang="en-US" dirty="0">
              <a:latin typeface="Calibri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0ABE3B-EF6A-4B1F-916A-78083FAA25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89075" y="3169443"/>
            <a:ext cx="914400" cy="914400"/>
          </a:xfrm>
          <a:prstGeom prst="rect">
            <a:avLst/>
          </a:prstGeom>
          <a:solidFill>
            <a:srgbClr val="D8D8EC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endParaRPr lang="en-US" dirty="0">
              <a:latin typeface="Calibri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D17314-DE80-4BA1-B22C-E73CBD3F3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4675" y="4083843"/>
            <a:ext cx="914400" cy="914400"/>
          </a:xfrm>
          <a:prstGeom prst="rect">
            <a:avLst/>
          </a:prstGeom>
          <a:solidFill>
            <a:srgbClr val="ECD8D8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endParaRPr lang="en-US" dirty="0">
              <a:latin typeface="Calibri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342DCE-4D5A-4EFD-A72F-DBF28F77D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4675" y="4998243"/>
            <a:ext cx="914400" cy="914400"/>
          </a:xfrm>
          <a:prstGeom prst="rect">
            <a:avLst/>
          </a:prstGeom>
          <a:solidFill>
            <a:srgbClr val="D8ECD8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endParaRPr lang="en-US" dirty="0">
              <a:latin typeface="Calibri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63B849-42B2-4306-BD38-CA23BE446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89075" y="4083843"/>
            <a:ext cx="914400" cy="914400"/>
          </a:xfrm>
          <a:prstGeom prst="rect">
            <a:avLst/>
          </a:prstGeom>
          <a:solidFill>
            <a:srgbClr val="ECD8D8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endParaRPr lang="en-US" dirty="0">
              <a:latin typeface="Calibr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925DA1-BF06-4300-A162-98CFDD571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03475" y="3169443"/>
            <a:ext cx="914400" cy="914400"/>
          </a:xfrm>
          <a:prstGeom prst="rect">
            <a:avLst/>
          </a:prstGeom>
          <a:solidFill>
            <a:srgbClr val="D8D8EC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endParaRPr lang="en-US" dirty="0">
              <a:latin typeface="Calibr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152CEC8-427F-43A1-ABB7-EF9A2AE2C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03475" y="4083843"/>
            <a:ext cx="914400" cy="914400"/>
          </a:xfrm>
          <a:prstGeom prst="rect">
            <a:avLst/>
          </a:prstGeom>
          <a:solidFill>
            <a:srgbClr val="ECD8D8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endParaRPr lang="en-US" dirty="0">
              <a:latin typeface="Calibr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CC18AE-AB1B-4EF0-81BF-934AEBC317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89075" y="4998243"/>
            <a:ext cx="914400" cy="914400"/>
          </a:xfrm>
          <a:prstGeom prst="rect">
            <a:avLst/>
          </a:prstGeom>
          <a:solidFill>
            <a:srgbClr val="D8ECD8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endParaRPr lang="en-US" dirty="0">
              <a:latin typeface="Calibr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05D1B8-5BCC-4830-A783-F8C36AF4FE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03475" y="4998243"/>
            <a:ext cx="914400" cy="914400"/>
          </a:xfrm>
          <a:prstGeom prst="rect">
            <a:avLst/>
          </a:prstGeom>
          <a:solidFill>
            <a:srgbClr val="D8ECD8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endParaRPr lang="en-US" dirty="0">
              <a:latin typeface="Calibr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28E12E-8752-4526-A86F-CB70252AC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4093" y="4861074"/>
            <a:ext cx="2895600" cy="1089025"/>
          </a:xfrm>
          <a:prstGeom prst="rect">
            <a:avLst/>
          </a:prstGeom>
          <a:solidFill>
            <a:srgbClr val="D8ECD8"/>
          </a:solidFill>
          <a:ln w="3175" algn="ctr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endParaRPr lang="en-US" dirty="0">
              <a:latin typeface="Calibri" pitchFamily="34" charset="0"/>
            </a:endParaRPr>
          </a:p>
        </p:txBody>
      </p:sp>
      <p:sp>
        <p:nvSpPr>
          <p:cNvPr id="24" name="Text Box 16">
            <a:extLst>
              <a:ext uri="{FF2B5EF4-FFF2-40B4-BE49-F238E27FC236}">
                <a16:creationId xmlns:a16="http://schemas.microsoft.com/office/drawing/2014/main" id="{5B4AC05D-6731-469A-80FE-08D821A3E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3275" y="5150643"/>
            <a:ext cx="485775" cy="57943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6600"/>
                </a:solidFill>
                <a:latin typeface="Calibri" pitchFamily="34" charset="0"/>
              </a:rPr>
              <a:t>6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37B845-C936-4B90-8FA6-4C8C959E51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4093" y="3776811"/>
            <a:ext cx="2895600" cy="1092200"/>
          </a:xfrm>
          <a:prstGeom prst="rect">
            <a:avLst/>
          </a:prstGeom>
          <a:solidFill>
            <a:srgbClr val="ECD8D8"/>
          </a:solidFill>
          <a:ln w="3175" algn="ctr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endParaRPr lang="en-US" dirty="0">
              <a:latin typeface="Calibri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4439B2-F458-4A5B-B1BF-3DA247B18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4093" y="2710011"/>
            <a:ext cx="2895600" cy="1066800"/>
          </a:xfrm>
          <a:prstGeom prst="rect">
            <a:avLst/>
          </a:prstGeom>
          <a:solidFill>
            <a:srgbClr val="D8D8EC"/>
          </a:solidFill>
          <a:ln w="3175" algn="ctr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endParaRPr lang="en-US" dirty="0">
              <a:latin typeface="Calibri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0F000AB-4BE9-4712-9021-5E57F8A1CC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4093" y="2633811"/>
            <a:ext cx="2374900" cy="337820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sz="2400" b="1">
                <a:latin typeface="Courier New" pitchFamily="49" charset="0"/>
              </a:rPr>
              <a:t>a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[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0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][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0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] = 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0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;</a:t>
            </a:r>
          </a:p>
          <a:p>
            <a:r>
              <a:rPr lang="en-US" sz="2400" b="1">
                <a:latin typeface="Courier New" pitchFamily="49" charset="0"/>
              </a:rPr>
              <a:t>a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[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0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][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1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] = 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1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;</a:t>
            </a:r>
          </a:p>
          <a:p>
            <a:r>
              <a:rPr lang="en-US" sz="2400" b="1">
                <a:latin typeface="Courier New" pitchFamily="49" charset="0"/>
              </a:rPr>
              <a:t>a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[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0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][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2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] = 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2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;</a:t>
            </a:r>
          </a:p>
          <a:p>
            <a:r>
              <a:rPr lang="en-US" sz="2400" b="1">
                <a:latin typeface="Courier New" pitchFamily="49" charset="0"/>
              </a:rPr>
              <a:t>a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[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1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][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0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] = 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3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;</a:t>
            </a:r>
          </a:p>
          <a:p>
            <a:r>
              <a:rPr lang="en-US" sz="2400" b="1">
                <a:latin typeface="Courier New" pitchFamily="49" charset="0"/>
              </a:rPr>
              <a:t>a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[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1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][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1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] = 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4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;</a:t>
            </a:r>
          </a:p>
          <a:p>
            <a:r>
              <a:rPr lang="en-US" sz="2400" b="1">
                <a:latin typeface="Courier New" pitchFamily="49" charset="0"/>
              </a:rPr>
              <a:t>a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[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1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][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2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] = 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5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;</a:t>
            </a:r>
          </a:p>
          <a:p>
            <a:r>
              <a:rPr lang="en-US" sz="2400" b="1">
                <a:latin typeface="Courier New" pitchFamily="49" charset="0"/>
              </a:rPr>
              <a:t>a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[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2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][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0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] = 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6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;</a:t>
            </a:r>
          </a:p>
          <a:p>
            <a:r>
              <a:rPr lang="en-US" sz="2400" b="1">
                <a:latin typeface="Courier New" pitchFamily="49" charset="0"/>
              </a:rPr>
              <a:t>a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[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2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][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1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] = 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7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;</a:t>
            </a:r>
          </a:p>
          <a:p>
            <a:r>
              <a:rPr lang="en-US" sz="2400" b="1">
                <a:latin typeface="Courier New" pitchFamily="49" charset="0"/>
              </a:rPr>
              <a:t>a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[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2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][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2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] = 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8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;</a:t>
            </a:r>
          </a:p>
        </p:txBody>
      </p:sp>
      <p:sp>
        <p:nvSpPr>
          <p:cNvPr id="28" name="Text Box 20">
            <a:extLst>
              <a:ext uri="{FF2B5EF4-FFF2-40B4-BE49-F238E27FC236}">
                <a16:creationId xmlns:a16="http://schemas.microsoft.com/office/drawing/2014/main" id="{DF86DE4B-3919-46D2-948F-0873E2A99E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3675" y="5836443"/>
            <a:ext cx="330540" cy="46166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A50021"/>
                </a:solidFill>
                <a:latin typeface="Calibri" pitchFamily="34" charset="0"/>
              </a:rPr>
              <a:t>y</a:t>
            </a:r>
          </a:p>
        </p:txBody>
      </p:sp>
      <p:sp>
        <p:nvSpPr>
          <p:cNvPr id="29" name="Text Box 21">
            <a:extLst>
              <a:ext uri="{FF2B5EF4-FFF2-40B4-BE49-F238E27FC236}">
                <a16:creationId xmlns:a16="http://schemas.microsoft.com/office/drawing/2014/main" id="{3F764DE9-8199-4FB0-AC31-1982C9D540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94075" y="2712243"/>
            <a:ext cx="325730" cy="46166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A50021"/>
                </a:solidFill>
                <a:latin typeface="Calibri" pitchFamily="34" charset="0"/>
              </a:rPr>
              <a:t>x</a:t>
            </a:r>
          </a:p>
        </p:txBody>
      </p:sp>
      <p:sp>
        <p:nvSpPr>
          <p:cNvPr id="30" name="Text Box 22">
            <a:extLst>
              <a:ext uri="{FF2B5EF4-FFF2-40B4-BE49-F238E27FC236}">
                <a16:creationId xmlns:a16="http://schemas.microsoft.com/office/drawing/2014/main" id="{2F3442D0-A8F2-4834-989D-403C00A9CD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79475" y="2712243"/>
            <a:ext cx="340158" cy="46166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A50021"/>
                </a:solidFill>
                <a:latin typeface="Calibri" pitchFamily="34" charset="0"/>
              </a:rPr>
              <a:t>0</a:t>
            </a:r>
          </a:p>
        </p:txBody>
      </p:sp>
      <p:sp>
        <p:nvSpPr>
          <p:cNvPr id="31" name="Text Box 23">
            <a:extLst>
              <a:ext uri="{FF2B5EF4-FFF2-40B4-BE49-F238E27FC236}">
                <a16:creationId xmlns:a16="http://schemas.microsoft.com/office/drawing/2014/main" id="{23801B22-6A52-4D6B-955D-64E9105ED4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3675" y="3398043"/>
            <a:ext cx="340158" cy="46166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A50021"/>
                </a:solidFill>
                <a:latin typeface="Calibri" pitchFamily="34" charset="0"/>
              </a:rPr>
              <a:t>0</a:t>
            </a:r>
          </a:p>
        </p:txBody>
      </p:sp>
      <p:sp>
        <p:nvSpPr>
          <p:cNvPr id="32" name="Text Box 24">
            <a:extLst>
              <a:ext uri="{FF2B5EF4-FFF2-40B4-BE49-F238E27FC236}">
                <a16:creationId xmlns:a16="http://schemas.microsoft.com/office/drawing/2014/main" id="{1B4C2883-2CB6-44D3-B8FE-9DF84D5A1E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3875" y="2712243"/>
            <a:ext cx="340158" cy="46166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A50021"/>
                </a:solidFill>
                <a:latin typeface="Calibri" pitchFamily="34" charset="0"/>
              </a:rPr>
              <a:t>1</a:t>
            </a:r>
          </a:p>
        </p:txBody>
      </p:sp>
      <p:sp>
        <p:nvSpPr>
          <p:cNvPr id="33" name="Text Box 25">
            <a:extLst>
              <a:ext uri="{FF2B5EF4-FFF2-40B4-BE49-F238E27FC236}">
                <a16:creationId xmlns:a16="http://schemas.microsoft.com/office/drawing/2014/main" id="{8FC1B83F-4F78-4F94-87FD-7B1B719F15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3675" y="4312443"/>
            <a:ext cx="340158" cy="46166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A50021"/>
                </a:solidFill>
                <a:latin typeface="Calibri" pitchFamily="34" charset="0"/>
              </a:rPr>
              <a:t>1</a:t>
            </a:r>
          </a:p>
        </p:txBody>
      </p:sp>
      <p:sp>
        <p:nvSpPr>
          <p:cNvPr id="34" name="Text Box 26">
            <a:extLst>
              <a:ext uri="{FF2B5EF4-FFF2-40B4-BE49-F238E27FC236}">
                <a16:creationId xmlns:a16="http://schemas.microsoft.com/office/drawing/2014/main" id="{82F486FA-53D9-4EF0-83AB-BDE36C8D21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3275" y="3321843"/>
            <a:ext cx="485775" cy="57943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6600"/>
                </a:solidFill>
                <a:latin typeface="Calibri" pitchFamily="34" charset="0"/>
              </a:rPr>
              <a:t>0</a:t>
            </a:r>
          </a:p>
        </p:txBody>
      </p:sp>
      <p:sp>
        <p:nvSpPr>
          <p:cNvPr id="35" name="Text Box 27">
            <a:extLst>
              <a:ext uri="{FF2B5EF4-FFF2-40B4-BE49-F238E27FC236}">
                <a16:creationId xmlns:a16="http://schemas.microsoft.com/office/drawing/2014/main" id="{97EC4091-7B6B-49BE-9462-2FD2FA5A40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17675" y="3321843"/>
            <a:ext cx="457200" cy="57943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6600"/>
                </a:solidFill>
                <a:latin typeface="Calibri" pitchFamily="34" charset="0"/>
              </a:rPr>
              <a:t>1</a:t>
            </a:r>
          </a:p>
        </p:txBody>
      </p:sp>
      <p:sp>
        <p:nvSpPr>
          <p:cNvPr id="36" name="Text Box 28">
            <a:extLst>
              <a:ext uri="{FF2B5EF4-FFF2-40B4-BE49-F238E27FC236}">
                <a16:creationId xmlns:a16="http://schemas.microsoft.com/office/drawing/2014/main" id="{4CD65F23-28B5-41A4-A824-7A53616F4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3275" y="4236243"/>
            <a:ext cx="485775" cy="57943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6600"/>
                </a:solidFill>
                <a:latin typeface="Calibri" pitchFamily="34" charset="0"/>
              </a:rPr>
              <a:t>3</a:t>
            </a:r>
          </a:p>
        </p:txBody>
      </p:sp>
      <p:sp>
        <p:nvSpPr>
          <p:cNvPr id="37" name="Text Box 29">
            <a:extLst>
              <a:ext uri="{FF2B5EF4-FFF2-40B4-BE49-F238E27FC236}">
                <a16:creationId xmlns:a16="http://schemas.microsoft.com/office/drawing/2014/main" id="{A98CF69A-7EF3-4584-B86F-1623F9488E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17675" y="4236243"/>
            <a:ext cx="457200" cy="57943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6600"/>
                </a:solidFill>
                <a:latin typeface="Calibri" pitchFamily="34" charset="0"/>
              </a:rPr>
              <a:t>4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2758F84-3608-4955-9D9F-B6CB69CEA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7493" y="2024211"/>
            <a:ext cx="1673225" cy="51911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sz="2800" b="1">
                <a:latin typeface="Courier New" pitchFamily="49" charset="0"/>
              </a:rPr>
              <a:t>a</a:t>
            </a:r>
            <a:r>
              <a:rPr lang="en-US" sz="2800" b="1">
                <a:solidFill>
                  <a:srgbClr val="5F5F5F"/>
                </a:solidFill>
                <a:latin typeface="Courier New" pitchFamily="49" charset="0"/>
              </a:rPr>
              <a:t>[</a:t>
            </a:r>
            <a:r>
              <a:rPr lang="en-US" sz="2800" b="1">
                <a:solidFill>
                  <a:srgbClr val="006600"/>
                </a:solidFill>
                <a:latin typeface="Courier New" pitchFamily="49" charset="0"/>
              </a:rPr>
              <a:t>y</a:t>
            </a:r>
            <a:r>
              <a:rPr lang="en-US" sz="2800" b="1">
                <a:solidFill>
                  <a:srgbClr val="5F5F5F"/>
                </a:solidFill>
                <a:latin typeface="Courier New" pitchFamily="49" charset="0"/>
              </a:rPr>
              <a:t>][</a:t>
            </a:r>
            <a:r>
              <a:rPr lang="en-US" sz="2800" b="1">
                <a:solidFill>
                  <a:srgbClr val="006600"/>
                </a:solidFill>
                <a:latin typeface="Courier New" pitchFamily="49" charset="0"/>
              </a:rPr>
              <a:t>x</a:t>
            </a:r>
            <a:r>
              <a:rPr lang="en-US" sz="2800" b="1">
                <a:solidFill>
                  <a:srgbClr val="5F5F5F"/>
                </a:solidFill>
                <a:latin typeface="Courier New" pitchFamily="49" charset="0"/>
              </a:rPr>
              <a:t>]</a:t>
            </a:r>
          </a:p>
        </p:txBody>
      </p:sp>
      <p:sp>
        <p:nvSpPr>
          <p:cNvPr id="39" name="Line 31">
            <a:extLst>
              <a:ext uri="{FF2B5EF4-FFF2-40B4-BE49-F238E27FC236}">
                <a16:creationId xmlns:a16="http://schemas.microsoft.com/office/drawing/2014/main" id="{38D07EBA-BF89-49A8-A892-7568537FE214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4093" y="2557611"/>
            <a:ext cx="2895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endParaRPr lang="en-US" dirty="0">
              <a:latin typeface="Calibri" pitchFamily="34" charset="0"/>
            </a:endParaRPr>
          </a:p>
        </p:txBody>
      </p:sp>
      <p:sp>
        <p:nvSpPr>
          <p:cNvPr id="40" name="Text Box 32">
            <a:extLst>
              <a:ext uri="{FF2B5EF4-FFF2-40B4-BE49-F238E27FC236}">
                <a16:creationId xmlns:a16="http://schemas.microsoft.com/office/drawing/2014/main" id="{5307FF9C-95B8-4C1F-8122-2D1C4A9701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7493" y="1643211"/>
            <a:ext cx="1436034" cy="36933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Calibri" pitchFamily="34" charset="0"/>
              </a:rPr>
              <a:t>Row, Column</a:t>
            </a:r>
          </a:p>
        </p:txBody>
      </p:sp>
      <p:sp>
        <p:nvSpPr>
          <p:cNvPr id="41" name="Line 33">
            <a:extLst>
              <a:ext uri="{FF2B5EF4-FFF2-40B4-BE49-F238E27FC236}">
                <a16:creationId xmlns:a16="http://schemas.microsoft.com/office/drawing/2014/main" id="{89BCFB3C-3F56-455B-A53C-B3E6E2362C8A}"/>
              </a:ext>
            </a:extLst>
          </p:cNvPr>
          <p:cNvSpPr>
            <a:spLocks noChangeShapeType="1"/>
          </p:cNvSpPr>
          <p:nvPr/>
        </p:nvSpPr>
        <p:spPr bwMode="auto">
          <a:xfrm>
            <a:off x="8874675" y="3169443"/>
            <a:ext cx="0" cy="3048000"/>
          </a:xfrm>
          <a:prstGeom prst="line">
            <a:avLst/>
          </a:prstGeom>
          <a:noFill/>
          <a:ln w="38100">
            <a:solidFill>
              <a:srgbClr val="A50021"/>
            </a:solidFill>
            <a:round/>
            <a:headEnd/>
            <a:tailEnd type="triangle" w="med" len="med"/>
          </a:ln>
        </p:spPr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endParaRPr lang="en-US" dirty="0">
              <a:latin typeface="Calibri" pitchFamily="34" charset="0"/>
            </a:endParaRPr>
          </a:p>
        </p:txBody>
      </p:sp>
      <p:sp>
        <p:nvSpPr>
          <p:cNvPr id="42" name="Text Box 34">
            <a:extLst>
              <a:ext uri="{FF2B5EF4-FFF2-40B4-BE49-F238E27FC236}">
                <a16:creationId xmlns:a16="http://schemas.microsoft.com/office/drawing/2014/main" id="{65154B75-79BF-4EEA-B5B6-3BA260B389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9075" y="2407443"/>
            <a:ext cx="920445" cy="36933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rgbClr val="A50021"/>
                </a:solidFill>
                <a:latin typeface="Calibri" pitchFamily="34" charset="0"/>
              </a:rPr>
              <a:t>Column</a:t>
            </a:r>
          </a:p>
        </p:txBody>
      </p:sp>
      <p:sp>
        <p:nvSpPr>
          <p:cNvPr id="43" name="Text Box 35">
            <a:extLst>
              <a:ext uri="{FF2B5EF4-FFF2-40B4-BE49-F238E27FC236}">
                <a16:creationId xmlns:a16="http://schemas.microsoft.com/office/drawing/2014/main" id="{30CF8F01-DA39-4EF8-ADBA-E34CF61724C5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8069745" y="4384952"/>
            <a:ext cx="604974" cy="36933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rgbClr val="A50021"/>
                </a:solidFill>
                <a:latin typeface="Calibri" pitchFamily="34" charset="0"/>
              </a:rPr>
              <a:t>Row</a:t>
            </a:r>
          </a:p>
        </p:txBody>
      </p:sp>
      <p:sp>
        <p:nvSpPr>
          <p:cNvPr id="44" name="Text Box 36">
            <a:extLst>
              <a:ext uri="{FF2B5EF4-FFF2-40B4-BE49-F238E27FC236}">
                <a16:creationId xmlns:a16="http://schemas.microsoft.com/office/drawing/2014/main" id="{B64665D5-6BB5-43DC-B1D6-996EE5A7328A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4373850" y="3085454"/>
            <a:ext cx="965200" cy="36671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>
                <a:latin typeface="Calibri" pitchFamily="34" charset="0"/>
              </a:rPr>
              <a:t>Row 0</a:t>
            </a:r>
          </a:p>
        </p:txBody>
      </p:sp>
      <p:sp>
        <p:nvSpPr>
          <p:cNvPr id="45" name="Text Box 37">
            <a:extLst>
              <a:ext uri="{FF2B5EF4-FFF2-40B4-BE49-F238E27FC236}">
                <a16:creationId xmlns:a16="http://schemas.microsoft.com/office/drawing/2014/main" id="{1129E095-36B3-4A3B-8C9A-844E55913221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4380200" y="4126854"/>
            <a:ext cx="952500" cy="36671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>
                <a:latin typeface="Calibri" pitchFamily="34" charset="0"/>
              </a:rPr>
              <a:t>Row 1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87D9EBA-AE6F-4662-B46F-162951624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8475" y="3093243"/>
            <a:ext cx="152400" cy="152400"/>
          </a:xfrm>
          <a:prstGeom prst="ellipse">
            <a:avLst/>
          </a:prstGeom>
          <a:solidFill>
            <a:srgbClr val="A50021"/>
          </a:solidFill>
          <a:ln w="3175" algn="ctr">
            <a:solidFill>
              <a:srgbClr val="A5002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endParaRPr lang="en-US" dirty="0">
              <a:latin typeface="Calibri" pitchFamily="34" charset="0"/>
            </a:endParaRPr>
          </a:p>
        </p:txBody>
      </p:sp>
      <p:sp>
        <p:nvSpPr>
          <p:cNvPr id="47" name="Text Box 39">
            <a:extLst>
              <a:ext uri="{FF2B5EF4-FFF2-40B4-BE49-F238E27FC236}">
                <a16:creationId xmlns:a16="http://schemas.microsoft.com/office/drawing/2014/main" id="{D29E764A-11B1-443D-9779-F30235AF6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32075" y="3321843"/>
            <a:ext cx="485775" cy="57943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6600"/>
                </a:solidFill>
                <a:latin typeface="Calibri" pitchFamily="34" charset="0"/>
              </a:rPr>
              <a:t>2</a:t>
            </a:r>
          </a:p>
        </p:txBody>
      </p:sp>
      <p:sp>
        <p:nvSpPr>
          <p:cNvPr id="48" name="Line 40">
            <a:extLst>
              <a:ext uri="{FF2B5EF4-FFF2-40B4-BE49-F238E27FC236}">
                <a16:creationId xmlns:a16="http://schemas.microsoft.com/office/drawing/2014/main" id="{0C88C00B-92FC-4DCC-8BF7-35C646A6EEE9}"/>
              </a:ext>
            </a:extLst>
          </p:cNvPr>
          <p:cNvSpPr>
            <a:spLocks noChangeShapeType="1"/>
          </p:cNvSpPr>
          <p:nvPr/>
        </p:nvSpPr>
        <p:spPr bwMode="auto">
          <a:xfrm>
            <a:off x="8874675" y="3169443"/>
            <a:ext cx="3048000" cy="0"/>
          </a:xfrm>
          <a:prstGeom prst="line">
            <a:avLst/>
          </a:prstGeom>
          <a:noFill/>
          <a:ln w="38100">
            <a:solidFill>
              <a:srgbClr val="A50021"/>
            </a:solidFill>
            <a:round/>
            <a:headEnd/>
            <a:tailEnd type="triangle" w="med" len="med"/>
          </a:ln>
        </p:spPr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endParaRPr lang="en-US" dirty="0">
              <a:latin typeface="Calibri" pitchFamily="34" charset="0"/>
            </a:endParaRPr>
          </a:p>
        </p:txBody>
      </p:sp>
      <p:sp>
        <p:nvSpPr>
          <p:cNvPr id="49" name="Text Box 41">
            <a:extLst>
              <a:ext uri="{FF2B5EF4-FFF2-40B4-BE49-F238E27FC236}">
                <a16:creationId xmlns:a16="http://schemas.microsoft.com/office/drawing/2014/main" id="{22A9AEC6-59EA-4E45-A2FB-6726AC318F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32075" y="4236243"/>
            <a:ext cx="485775" cy="57943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6600"/>
                </a:solidFill>
                <a:latin typeface="Calibri" pitchFamily="34" charset="0"/>
              </a:rPr>
              <a:t>5</a:t>
            </a:r>
          </a:p>
        </p:txBody>
      </p:sp>
      <p:sp>
        <p:nvSpPr>
          <p:cNvPr id="50" name="Text Box 42">
            <a:extLst>
              <a:ext uri="{FF2B5EF4-FFF2-40B4-BE49-F238E27FC236}">
                <a16:creationId xmlns:a16="http://schemas.microsoft.com/office/drawing/2014/main" id="{E2019AC3-0D13-47BF-81DD-4ECE162D77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17675" y="5150643"/>
            <a:ext cx="485775" cy="57943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6600"/>
                </a:solidFill>
                <a:latin typeface="Calibri" pitchFamily="34" charset="0"/>
              </a:rPr>
              <a:t>7</a:t>
            </a:r>
          </a:p>
        </p:txBody>
      </p:sp>
      <p:sp>
        <p:nvSpPr>
          <p:cNvPr id="51" name="Text Box 43">
            <a:extLst>
              <a:ext uri="{FF2B5EF4-FFF2-40B4-BE49-F238E27FC236}">
                <a16:creationId xmlns:a16="http://schemas.microsoft.com/office/drawing/2014/main" id="{9139A149-B266-468D-AB50-F0CA95507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32075" y="5150643"/>
            <a:ext cx="485775" cy="57943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6600"/>
                </a:solidFill>
                <a:latin typeface="Calibri" pitchFamily="34" charset="0"/>
              </a:rPr>
              <a:t>8</a:t>
            </a:r>
          </a:p>
        </p:txBody>
      </p:sp>
      <p:sp>
        <p:nvSpPr>
          <p:cNvPr id="52" name="Text Box 44">
            <a:extLst>
              <a:ext uri="{FF2B5EF4-FFF2-40B4-BE49-F238E27FC236}">
                <a16:creationId xmlns:a16="http://schemas.microsoft.com/office/drawing/2014/main" id="{2E687A2F-7695-4822-9A66-533F451074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3675" y="5226843"/>
            <a:ext cx="340158" cy="46166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A50021"/>
                </a:solidFill>
                <a:latin typeface="Calibri" pitchFamily="34" charset="0"/>
              </a:rPr>
              <a:t>2</a:t>
            </a:r>
          </a:p>
        </p:txBody>
      </p:sp>
      <p:sp>
        <p:nvSpPr>
          <p:cNvPr id="53" name="Text Box 45">
            <a:extLst>
              <a:ext uri="{FF2B5EF4-FFF2-40B4-BE49-F238E27FC236}">
                <a16:creationId xmlns:a16="http://schemas.microsoft.com/office/drawing/2014/main" id="{25DDCE1D-C5FB-43AA-8122-49D40E6979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08275" y="2712243"/>
            <a:ext cx="340158" cy="46166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A50021"/>
                </a:solidFill>
                <a:latin typeface="Calibri" pitchFamily="34" charset="0"/>
              </a:rPr>
              <a:t>2</a:t>
            </a:r>
          </a:p>
        </p:txBody>
      </p:sp>
      <p:sp>
        <p:nvSpPr>
          <p:cNvPr id="54" name="Text Box 46">
            <a:extLst>
              <a:ext uri="{FF2B5EF4-FFF2-40B4-BE49-F238E27FC236}">
                <a16:creationId xmlns:a16="http://schemas.microsoft.com/office/drawing/2014/main" id="{6692FB67-F598-4E42-9E73-AAD6DE3C27BA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4355593" y="5237311"/>
            <a:ext cx="1001713" cy="36671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>
                <a:latin typeface="Calibri" pitchFamily="34" charset="0"/>
              </a:rPr>
              <a:t>Row 2</a:t>
            </a:r>
          </a:p>
        </p:txBody>
      </p:sp>
      <p:sp>
        <p:nvSpPr>
          <p:cNvPr id="55" name="Text Box 47">
            <a:extLst>
              <a:ext uri="{FF2B5EF4-FFF2-40B4-BE49-F238E27FC236}">
                <a16:creationId xmlns:a16="http://schemas.microsoft.com/office/drawing/2014/main" id="{97EC065C-73CC-48F2-B1D6-6AB13F0D41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3904" y="3713644"/>
            <a:ext cx="478016" cy="36933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bg1"/>
                </a:solidFill>
                <a:latin typeface="Calibri" pitchFamily="34" charset="0"/>
              </a:rPr>
              <a:t>0,0</a:t>
            </a:r>
          </a:p>
        </p:txBody>
      </p:sp>
      <p:sp>
        <p:nvSpPr>
          <p:cNvPr id="56" name="Text Box 48">
            <a:extLst>
              <a:ext uri="{FF2B5EF4-FFF2-40B4-BE49-F238E27FC236}">
                <a16:creationId xmlns:a16="http://schemas.microsoft.com/office/drawing/2014/main" id="{A13344B2-DD4B-4288-9517-F3CEB0348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31479" y="3713644"/>
            <a:ext cx="478016" cy="36933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bg1"/>
                </a:solidFill>
                <a:latin typeface="Calibri" pitchFamily="34" charset="0"/>
              </a:rPr>
              <a:t>0,1</a:t>
            </a:r>
          </a:p>
        </p:txBody>
      </p:sp>
      <p:sp>
        <p:nvSpPr>
          <p:cNvPr id="57" name="Text Box 49">
            <a:extLst>
              <a:ext uri="{FF2B5EF4-FFF2-40B4-BE49-F238E27FC236}">
                <a16:creationId xmlns:a16="http://schemas.microsoft.com/office/drawing/2014/main" id="{8868B993-E538-4250-94ED-D3C8DC4BD7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37942" y="3718407"/>
            <a:ext cx="478016" cy="36933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bg1"/>
                </a:solidFill>
                <a:latin typeface="Calibri" pitchFamily="34" charset="0"/>
              </a:rPr>
              <a:t>0,2</a:t>
            </a:r>
          </a:p>
        </p:txBody>
      </p:sp>
      <p:sp>
        <p:nvSpPr>
          <p:cNvPr id="58" name="Text Box 50">
            <a:extLst>
              <a:ext uri="{FF2B5EF4-FFF2-40B4-BE49-F238E27FC236}">
                <a16:creationId xmlns:a16="http://schemas.microsoft.com/office/drawing/2014/main" id="{BB98A379-FDBA-4BDE-8EE4-485E358B65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67" y="4628044"/>
            <a:ext cx="478016" cy="36933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bg1"/>
                </a:solidFill>
                <a:latin typeface="Calibri" pitchFamily="34" charset="0"/>
              </a:rPr>
              <a:t>1,0</a:t>
            </a:r>
          </a:p>
        </p:txBody>
      </p:sp>
      <p:sp>
        <p:nvSpPr>
          <p:cNvPr id="59" name="Text Box 51">
            <a:extLst>
              <a:ext uri="{FF2B5EF4-FFF2-40B4-BE49-F238E27FC236}">
                <a16:creationId xmlns:a16="http://schemas.microsoft.com/office/drawing/2014/main" id="{3F8521AC-E22F-4542-9AE7-B4B6BF3EF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36242" y="4628044"/>
            <a:ext cx="478016" cy="36933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bg1"/>
                </a:solidFill>
                <a:latin typeface="Calibri" pitchFamily="34" charset="0"/>
              </a:rPr>
              <a:t>1,1</a:t>
            </a:r>
          </a:p>
        </p:txBody>
      </p:sp>
      <p:sp>
        <p:nvSpPr>
          <p:cNvPr id="60" name="Text Box 52">
            <a:extLst>
              <a:ext uri="{FF2B5EF4-FFF2-40B4-BE49-F238E27FC236}">
                <a16:creationId xmlns:a16="http://schemas.microsoft.com/office/drawing/2014/main" id="{9CCFB109-9B60-435C-8658-0A0F2CF836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42704" y="4632807"/>
            <a:ext cx="478016" cy="36933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bg1"/>
                </a:solidFill>
                <a:latin typeface="Calibri" pitchFamily="34" charset="0"/>
              </a:rPr>
              <a:t>1,2</a:t>
            </a:r>
          </a:p>
        </p:txBody>
      </p:sp>
      <p:sp>
        <p:nvSpPr>
          <p:cNvPr id="61" name="Text Box 53">
            <a:extLst>
              <a:ext uri="{FF2B5EF4-FFF2-40B4-BE49-F238E27FC236}">
                <a16:creationId xmlns:a16="http://schemas.microsoft.com/office/drawing/2014/main" id="{70403F74-687B-4BA0-BE23-3294445431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3904" y="5532919"/>
            <a:ext cx="478016" cy="36933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bg1"/>
                </a:solidFill>
                <a:latin typeface="Calibri" pitchFamily="34" charset="0"/>
              </a:rPr>
              <a:t>2,0</a:t>
            </a:r>
          </a:p>
        </p:txBody>
      </p:sp>
      <p:sp>
        <p:nvSpPr>
          <p:cNvPr id="62" name="Text Box 54">
            <a:extLst>
              <a:ext uri="{FF2B5EF4-FFF2-40B4-BE49-F238E27FC236}">
                <a16:creationId xmlns:a16="http://schemas.microsoft.com/office/drawing/2014/main" id="{272EE450-4634-4A02-948E-FFEEE0A51F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31479" y="5532919"/>
            <a:ext cx="478016" cy="36933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bg1"/>
                </a:solidFill>
                <a:latin typeface="Calibri" pitchFamily="34" charset="0"/>
              </a:rPr>
              <a:t>2,1</a:t>
            </a:r>
          </a:p>
        </p:txBody>
      </p:sp>
      <p:sp>
        <p:nvSpPr>
          <p:cNvPr id="63" name="Text Box 55">
            <a:extLst>
              <a:ext uri="{FF2B5EF4-FFF2-40B4-BE49-F238E27FC236}">
                <a16:creationId xmlns:a16="http://schemas.microsoft.com/office/drawing/2014/main" id="{6FE67501-4018-4764-9BEC-658F870C09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37942" y="5537682"/>
            <a:ext cx="478016" cy="36933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bg1"/>
                </a:solidFill>
                <a:latin typeface="Calibri" pitchFamily="34" charset="0"/>
              </a:rPr>
              <a:t>2,2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5414C41-8C98-4F44-867B-F8CF51581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4093" y="790724"/>
            <a:ext cx="6781800" cy="137318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sz="2800" b="1" dirty="0" err="1">
                <a:solidFill>
                  <a:srgbClr val="000099"/>
                </a:solidFill>
                <a:latin typeface="Courier New" pitchFamily="49" charset="0"/>
              </a:rPr>
              <a:t>int</a:t>
            </a:r>
            <a:r>
              <a:rPr lang="en-US" sz="2800" b="1" dirty="0">
                <a:latin typeface="Courier New" pitchFamily="49" charset="0"/>
              </a:rPr>
              <a:t> a</a:t>
            </a:r>
            <a:r>
              <a:rPr lang="en-US" sz="2800" b="1" dirty="0">
                <a:solidFill>
                  <a:srgbClr val="5F5F5F"/>
                </a:solidFill>
                <a:latin typeface="Courier New" pitchFamily="49" charset="0"/>
              </a:rPr>
              <a:t>[</a:t>
            </a:r>
            <a:r>
              <a:rPr lang="en-US" sz="2800" b="1" dirty="0">
                <a:solidFill>
                  <a:srgbClr val="006600"/>
                </a:solidFill>
                <a:latin typeface="Courier New" pitchFamily="49" charset="0"/>
              </a:rPr>
              <a:t>3</a:t>
            </a:r>
            <a:r>
              <a:rPr lang="en-US" sz="2800" b="1" dirty="0">
                <a:solidFill>
                  <a:srgbClr val="5F5F5F"/>
                </a:solidFill>
                <a:latin typeface="Courier New" pitchFamily="49" charset="0"/>
              </a:rPr>
              <a:t>][</a:t>
            </a:r>
            <a:r>
              <a:rPr lang="en-US" sz="2800" b="1" dirty="0">
                <a:solidFill>
                  <a:srgbClr val="006600"/>
                </a:solidFill>
                <a:latin typeface="Courier New" pitchFamily="49" charset="0"/>
              </a:rPr>
              <a:t>3</a:t>
            </a:r>
            <a:r>
              <a:rPr lang="en-US" sz="2800" b="1" dirty="0">
                <a:solidFill>
                  <a:srgbClr val="5F5F5F"/>
                </a:solidFill>
                <a:latin typeface="Courier New" pitchFamily="49" charset="0"/>
              </a:rPr>
              <a:t>] = {{</a:t>
            </a:r>
            <a:r>
              <a:rPr lang="en-US" sz="2800" b="1" dirty="0">
                <a:solidFill>
                  <a:srgbClr val="006600"/>
                </a:solidFill>
                <a:latin typeface="Courier New" pitchFamily="49" charset="0"/>
              </a:rPr>
              <a:t>0</a:t>
            </a:r>
            <a:r>
              <a:rPr lang="en-US" sz="2800" b="1" dirty="0">
                <a:solidFill>
                  <a:srgbClr val="5F5F5F"/>
                </a:solidFill>
                <a:latin typeface="Courier New" pitchFamily="49" charset="0"/>
              </a:rPr>
              <a:t>, </a:t>
            </a:r>
            <a:r>
              <a:rPr lang="en-US" sz="2800" b="1" dirty="0">
                <a:solidFill>
                  <a:srgbClr val="006600"/>
                </a:solidFill>
                <a:latin typeface="Courier New" pitchFamily="49" charset="0"/>
              </a:rPr>
              <a:t>1</a:t>
            </a:r>
            <a:r>
              <a:rPr lang="en-US" sz="2800" b="1" dirty="0">
                <a:solidFill>
                  <a:srgbClr val="5F5F5F"/>
                </a:solidFill>
                <a:latin typeface="Courier New" pitchFamily="49" charset="0"/>
              </a:rPr>
              <a:t>,</a:t>
            </a:r>
            <a:r>
              <a:rPr lang="en-US" sz="2800" b="1" dirty="0">
                <a:solidFill>
                  <a:srgbClr val="006600"/>
                </a:solidFill>
                <a:latin typeface="Courier New" pitchFamily="49" charset="0"/>
              </a:rPr>
              <a:t> 2</a:t>
            </a:r>
            <a:r>
              <a:rPr lang="en-US" sz="2800" b="1" dirty="0">
                <a:solidFill>
                  <a:srgbClr val="5F5F5F"/>
                </a:solidFill>
                <a:latin typeface="Courier New" pitchFamily="49" charset="0"/>
              </a:rPr>
              <a:t>},</a:t>
            </a:r>
          </a:p>
          <a:p>
            <a:r>
              <a:rPr lang="en-US" sz="2800" b="1" dirty="0">
                <a:solidFill>
                  <a:srgbClr val="5F5F5F"/>
                </a:solidFill>
                <a:latin typeface="Courier New" pitchFamily="49" charset="0"/>
              </a:rPr>
              <a:t>               {</a:t>
            </a:r>
            <a:r>
              <a:rPr lang="en-US" sz="2800" b="1" dirty="0">
                <a:solidFill>
                  <a:srgbClr val="006600"/>
                </a:solidFill>
                <a:latin typeface="Courier New" pitchFamily="49" charset="0"/>
              </a:rPr>
              <a:t>3</a:t>
            </a:r>
            <a:r>
              <a:rPr lang="en-US" sz="2800" b="1" dirty="0">
                <a:solidFill>
                  <a:srgbClr val="5F5F5F"/>
                </a:solidFill>
                <a:latin typeface="Courier New" pitchFamily="49" charset="0"/>
              </a:rPr>
              <a:t>, </a:t>
            </a:r>
            <a:r>
              <a:rPr lang="en-US" sz="2800" b="1" dirty="0">
                <a:solidFill>
                  <a:srgbClr val="006600"/>
                </a:solidFill>
                <a:latin typeface="Courier New" pitchFamily="49" charset="0"/>
              </a:rPr>
              <a:t>4</a:t>
            </a:r>
            <a:r>
              <a:rPr lang="en-US" sz="2800" b="1" dirty="0">
                <a:solidFill>
                  <a:srgbClr val="5F5F5F"/>
                </a:solidFill>
                <a:latin typeface="Courier New" pitchFamily="49" charset="0"/>
              </a:rPr>
              <a:t>,</a:t>
            </a:r>
            <a:r>
              <a:rPr lang="en-US" sz="2800" b="1" dirty="0">
                <a:solidFill>
                  <a:srgbClr val="006600"/>
                </a:solidFill>
                <a:latin typeface="Courier New" pitchFamily="49" charset="0"/>
              </a:rPr>
              <a:t> 5</a:t>
            </a:r>
            <a:r>
              <a:rPr lang="en-US" sz="2800" b="1" dirty="0">
                <a:solidFill>
                  <a:srgbClr val="5F5F5F"/>
                </a:solidFill>
                <a:latin typeface="Courier New" pitchFamily="49" charset="0"/>
              </a:rPr>
              <a:t>},</a:t>
            </a:r>
          </a:p>
          <a:p>
            <a:r>
              <a:rPr lang="en-US" sz="2800" b="1" dirty="0">
                <a:solidFill>
                  <a:srgbClr val="5F5F5F"/>
                </a:solidFill>
                <a:latin typeface="Courier New" pitchFamily="49" charset="0"/>
              </a:rPr>
              <a:t>               {</a:t>
            </a:r>
            <a:r>
              <a:rPr lang="en-US" sz="2800" b="1" dirty="0">
                <a:solidFill>
                  <a:srgbClr val="006600"/>
                </a:solidFill>
                <a:latin typeface="Courier New" pitchFamily="49" charset="0"/>
              </a:rPr>
              <a:t>6</a:t>
            </a:r>
            <a:r>
              <a:rPr lang="en-US" sz="2800" b="1" dirty="0">
                <a:solidFill>
                  <a:srgbClr val="5F5F5F"/>
                </a:solidFill>
                <a:latin typeface="Courier New" pitchFamily="49" charset="0"/>
              </a:rPr>
              <a:t>, </a:t>
            </a:r>
            <a:r>
              <a:rPr lang="en-US" sz="2800" b="1" dirty="0">
                <a:solidFill>
                  <a:srgbClr val="006600"/>
                </a:solidFill>
                <a:latin typeface="Courier New" pitchFamily="49" charset="0"/>
              </a:rPr>
              <a:t>7</a:t>
            </a:r>
            <a:r>
              <a:rPr lang="en-US" sz="2800" b="1" dirty="0">
                <a:solidFill>
                  <a:srgbClr val="5F5F5F"/>
                </a:solidFill>
                <a:latin typeface="Courier New" pitchFamily="49" charset="0"/>
              </a:rPr>
              <a:t>,</a:t>
            </a:r>
            <a:r>
              <a:rPr lang="en-US" sz="2800" b="1" dirty="0">
                <a:solidFill>
                  <a:srgbClr val="006600"/>
                </a:solidFill>
                <a:latin typeface="Courier New" pitchFamily="49" charset="0"/>
              </a:rPr>
              <a:t> 8</a:t>
            </a:r>
            <a:r>
              <a:rPr lang="en-US" sz="2800" b="1" dirty="0">
                <a:solidFill>
                  <a:srgbClr val="5F5F5F"/>
                </a:solidFill>
                <a:latin typeface="Courier New" pitchFamily="49" charset="0"/>
              </a:rPr>
              <a:t>}};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34142B-416E-1C43-B870-D0E9F912C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20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4FAB269-512D-5649-9B23-79F968021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B9DA5-5839-1541-A32A-4981477C51B6}" type="datetime3">
              <a:rPr lang="en-US" smtClean="0"/>
              <a:t>3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6865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581C91-9AB8-4AA0-883A-6FDADA81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 dirty="0"/>
              <a:t>Multidimensional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23754-691E-4ADE-BFB8-17BED8C8B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en-US" sz="2000" dirty="0"/>
              <a:t>Multidimensional arrays can be of any dimensionality.</a:t>
            </a:r>
          </a:p>
          <a:p>
            <a:endParaRPr lang="en-US" sz="2000" dirty="0"/>
          </a:p>
          <a:p>
            <a:r>
              <a:rPr lang="en-US" sz="2000" dirty="0"/>
              <a:t>Note: these grow in size </a:t>
            </a:r>
            <a:r>
              <a:rPr lang="en-US" sz="2000" i="1" dirty="0"/>
              <a:t>very</a:t>
            </a:r>
            <a:r>
              <a:rPr lang="en-US" sz="2000" dirty="0"/>
              <a:t> rapidly!</a:t>
            </a:r>
          </a:p>
          <a:p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F965A-657E-49D7-9610-A0D77AC7B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1933" y="6456558"/>
            <a:ext cx="4114800" cy="365125"/>
          </a:xfrm>
        </p:spPr>
        <p:txBody>
          <a:bodyPr>
            <a:normAutofit/>
          </a:bodyPr>
          <a:lstStyle/>
          <a:p>
            <a:r>
              <a:rPr lang="en-US"/>
              <a:t>© 2020 Darrell Long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4AC051E-4B29-B44C-A186-B940DA3EBE7E}"/>
              </a:ext>
            </a:extLst>
          </p:cNvPr>
          <p:cNvGrpSpPr/>
          <p:nvPr/>
        </p:nvGrpSpPr>
        <p:grpSpPr>
          <a:xfrm>
            <a:off x="4759806" y="2290332"/>
            <a:ext cx="3151188" cy="3622675"/>
            <a:chOff x="4673093" y="1803479"/>
            <a:chExt cx="3151188" cy="3622675"/>
          </a:xfrm>
        </p:grpSpPr>
        <p:sp>
          <p:nvSpPr>
            <p:cNvPr id="44" name="Text Box 36">
              <a:extLst>
                <a:ext uri="{FF2B5EF4-FFF2-40B4-BE49-F238E27FC236}">
                  <a16:creationId xmlns:a16="http://schemas.microsoft.com/office/drawing/2014/main" id="{B64665D5-6BB5-43DC-B1D6-996EE5A732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4373850" y="3085454"/>
              <a:ext cx="965200" cy="36671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dirty="0">
                  <a:latin typeface="Calibri" pitchFamily="34" charset="0"/>
                </a:rPr>
                <a:t>Row 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7828AF5-361E-4DC9-999D-12F7E06E7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1693" y="3937079"/>
              <a:ext cx="2895600" cy="1447800"/>
            </a:xfrm>
            <a:prstGeom prst="rect">
              <a:avLst/>
            </a:prstGeom>
            <a:solidFill>
              <a:srgbClr val="ECD8D8"/>
            </a:solidFill>
            <a:ln w="3175" algn="ctr">
              <a:noFill/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2DC8A9F-2F1D-4609-88DD-F5728DFFB4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1693" y="2489279"/>
              <a:ext cx="2895600" cy="1447800"/>
            </a:xfrm>
            <a:prstGeom prst="rect">
              <a:avLst/>
            </a:prstGeom>
            <a:solidFill>
              <a:srgbClr val="D8D8EC"/>
            </a:solidFill>
            <a:ln w="3175" algn="ctr">
              <a:noFill/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9036D24-3CD2-46D9-9084-A180AD25A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1693" y="2413079"/>
              <a:ext cx="2922588" cy="301307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2400" b="1" dirty="0">
                  <a:latin typeface="Courier New" pitchFamily="49" charset="0"/>
                </a:rPr>
                <a:t>a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[</a:t>
              </a:r>
              <a:r>
                <a:rPr lang="en-US" sz="2400" b="1" dirty="0">
                  <a:solidFill>
                    <a:srgbClr val="006600"/>
                  </a:solidFill>
                  <a:latin typeface="Courier New" pitchFamily="49" charset="0"/>
                </a:rPr>
                <a:t>0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][</a:t>
              </a:r>
              <a:r>
                <a:rPr lang="en-US" sz="2400" b="1" dirty="0">
                  <a:solidFill>
                    <a:srgbClr val="006600"/>
                  </a:solidFill>
                  <a:latin typeface="Courier New" pitchFamily="49" charset="0"/>
                </a:rPr>
                <a:t>0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][</a:t>
              </a:r>
              <a:r>
                <a:rPr lang="en-US" sz="2400" b="1" dirty="0">
                  <a:solidFill>
                    <a:srgbClr val="006600"/>
                  </a:solidFill>
                  <a:latin typeface="Courier New" pitchFamily="49" charset="0"/>
                </a:rPr>
                <a:t>0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] = </a:t>
              </a:r>
              <a:r>
                <a:rPr lang="en-US" sz="2400" b="1" dirty="0">
                  <a:solidFill>
                    <a:srgbClr val="006600"/>
                  </a:solidFill>
                  <a:latin typeface="Courier New" pitchFamily="49" charset="0"/>
                </a:rPr>
                <a:t>0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;</a:t>
              </a:r>
            </a:p>
            <a:p>
              <a:r>
                <a:rPr lang="en-US" sz="2400" b="1" dirty="0">
                  <a:latin typeface="Courier New" pitchFamily="49" charset="0"/>
                </a:rPr>
                <a:t>a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[</a:t>
              </a:r>
              <a:r>
                <a:rPr lang="en-US" sz="2400" b="1" dirty="0">
                  <a:solidFill>
                    <a:srgbClr val="006600"/>
                  </a:solidFill>
                  <a:latin typeface="Courier New" pitchFamily="49" charset="0"/>
                </a:rPr>
                <a:t>0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][</a:t>
              </a:r>
              <a:r>
                <a:rPr lang="en-US" sz="2400" b="1" dirty="0">
                  <a:solidFill>
                    <a:srgbClr val="006600"/>
                  </a:solidFill>
                  <a:latin typeface="Courier New" pitchFamily="49" charset="0"/>
                </a:rPr>
                <a:t>0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][</a:t>
              </a:r>
              <a:r>
                <a:rPr lang="en-US" sz="2400" b="1" dirty="0">
                  <a:solidFill>
                    <a:srgbClr val="006600"/>
                  </a:solidFill>
                  <a:latin typeface="Courier New" pitchFamily="49" charset="0"/>
                </a:rPr>
                <a:t>1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] = </a:t>
              </a:r>
              <a:r>
                <a:rPr lang="en-US" sz="2400" b="1" dirty="0">
                  <a:solidFill>
                    <a:srgbClr val="006600"/>
                  </a:solidFill>
                  <a:latin typeface="Courier New" pitchFamily="49" charset="0"/>
                </a:rPr>
                <a:t>1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;</a:t>
              </a:r>
            </a:p>
            <a:p>
              <a:r>
                <a:rPr lang="en-US" sz="2400" b="1" dirty="0">
                  <a:latin typeface="Courier New" pitchFamily="49" charset="0"/>
                </a:rPr>
                <a:t>a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[</a:t>
              </a:r>
              <a:r>
                <a:rPr lang="en-US" sz="2400" b="1" dirty="0">
                  <a:solidFill>
                    <a:srgbClr val="006600"/>
                  </a:solidFill>
                  <a:latin typeface="Courier New" pitchFamily="49" charset="0"/>
                </a:rPr>
                <a:t>0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][</a:t>
              </a:r>
              <a:r>
                <a:rPr lang="en-US" sz="2400" b="1" dirty="0">
                  <a:solidFill>
                    <a:srgbClr val="006600"/>
                  </a:solidFill>
                  <a:latin typeface="Courier New" pitchFamily="49" charset="0"/>
                </a:rPr>
                <a:t>1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][</a:t>
              </a:r>
              <a:r>
                <a:rPr lang="en-US" sz="2400" b="1" dirty="0">
                  <a:solidFill>
                    <a:srgbClr val="006600"/>
                  </a:solidFill>
                  <a:latin typeface="Courier New" pitchFamily="49" charset="0"/>
                </a:rPr>
                <a:t>0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] = </a:t>
              </a:r>
              <a:r>
                <a:rPr lang="en-US" sz="2400" b="1" dirty="0">
                  <a:solidFill>
                    <a:srgbClr val="006600"/>
                  </a:solidFill>
                  <a:latin typeface="Courier New" pitchFamily="49" charset="0"/>
                </a:rPr>
                <a:t>2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;</a:t>
              </a:r>
            </a:p>
            <a:p>
              <a:r>
                <a:rPr lang="en-US" sz="2400" b="1" dirty="0">
                  <a:latin typeface="Courier New" pitchFamily="49" charset="0"/>
                </a:rPr>
                <a:t>a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[</a:t>
              </a:r>
              <a:r>
                <a:rPr lang="en-US" sz="2400" b="1" dirty="0">
                  <a:solidFill>
                    <a:srgbClr val="006600"/>
                  </a:solidFill>
                  <a:latin typeface="Courier New" pitchFamily="49" charset="0"/>
                </a:rPr>
                <a:t>0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][</a:t>
              </a:r>
              <a:r>
                <a:rPr lang="en-US" sz="2400" b="1" dirty="0">
                  <a:solidFill>
                    <a:srgbClr val="006600"/>
                  </a:solidFill>
                  <a:latin typeface="Courier New" pitchFamily="49" charset="0"/>
                </a:rPr>
                <a:t>1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][</a:t>
              </a:r>
              <a:r>
                <a:rPr lang="en-US" sz="2400" b="1" dirty="0">
                  <a:solidFill>
                    <a:srgbClr val="006600"/>
                  </a:solidFill>
                  <a:latin typeface="Courier New" pitchFamily="49" charset="0"/>
                </a:rPr>
                <a:t>1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] = </a:t>
              </a:r>
              <a:r>
                <a:rPr lang="en-US" sz="2400" b="1" dirty="0">
                  <a:solidFill>
                    <a:srgbClr val="006600"/>
                  </a:solidFill>
                  <a:latin typeface="Courier New" pitchFamily="49" charset="0"/>
                </a:rPr>
                <a:t>3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;</a:t>
              </a:r>
            </a:p>
            <a:p>
              <a:r>
                <a:rPr lang="en-US" sz="2400" b="1" dirty="0">
                  <a:latin typeface="Courier New" pitchFamily="49" charset="0"/>
                </a:rPr>
                <a:t>a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[</a:t>
              </a:r>
              <a:r>
                <a:rPr lang="en-US" sz="2400" b="1" dirty="0">
                  <a:solidFill>
                    <a:srgbClr val="006600"/>
                  </a:solidFill>
                  <a:latin typeface="Courier New" pitchFamily="49" charset="0"/>
                </a:rPr>
                <a:t>1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][</a:t>
              </a:r>
              <a:r>
                <a:rPr lang="en-US" sz="2400" b="1" dirty="0">
                  <a:solidFill>
                    <a:srgbClr val="006600"/>
                  </a:solidFill>
                  <a:latin typeface="Courier New" pitchFamily="49" charset="0"/>
                </a:rPr>
                <a:t>0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][</a:t>
              </a:r>
              <a:r>
                <a:rPr lang="en-US" sz="2400" b="1" dirty="0">
                  <a:solidFill>
                    <a:srgbClr val="006600"/>
                  </a:solidFill>
                  <a:latin typeface="Courier New" pitchFamily="49" charset="0"/>
                </a:rPr>
                <a:t>0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] = </a:t>
              </a:r>
              <a:r>
                <a:rPr lang="en-US" sz="2400" b="1" dirty="0">
                  <a:solidFill>
                    <a:srgbClr val="006600"/>
                  </a:solidFill>
                  <a:latin typeface="Courier New" pitchFamily="49" charset="0"/>
                </a:rPr>
                <a:t>4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;</a:t>
              </a:r>
            </a:p>
            <a:p>
              <a:r>
                <a:rPr lang="en-US" sz="2400" b="1" dirty="0">
                  <a:latin typeface="Courier New" pitchFamily="49" charset="0"/>
                </a:rPr>
                <a:t>a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[</a:t>
              </a:r>
              <a:r>
                <a:rPr lang="en-US" sz="2400" b="1" dirty="0">
                  <a:solidFill>
                    <a:srgbClr val="006600"/>
                  </a:solidFill>
                  <a:latin typeface="Courier New" pitchFamily="49" charset="0"/>
                </a:rPr>
                <a:t>1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][</a:t>
              </a:r>
              <a:r>
                <a:rPr lang="en-US" sz="2400" b="1" dirty="0">
                  <a:solidFill>
                    <a:srgbClr val="006600"/>
                  </a:solidFill>
                  <a:latin typeface="Courier New" pitchFamily="49" charset="0"/>
                </a:rPr>
                <a:t>0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][</a:t>
              </a:r>
              <a:r>
                <a:rPr lang="en-US" sz="2400" b="1" dirty="0">
                  <a:solidFill>
                    <a:srgbClr val="006600"/>
                  </a:solidFill>
                  <a:latin typeface="Courier New" pitchFamily="49" charset="0"/>
                </a:rPr>
                <a:t>1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] = </a:t>
              </a:r>
              <a:r>
                <a:rPr lang="en-US" sz="2400" b="1" dirty="0">
                  <a:solidFill>
                    <a:srgbClr val="006600"/>
                  </a:solidFill>
                  <a:latin typeface="Courier New" pitchFamily="49" charset="0"/>
                </a:rPr>
                <a:t>5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;</a:t>
              </a:r>
            </a:p>
            <a:p>
              <a:r>
                <a:rPr lang="en-US" sz="2400" b="1" dirty="0">
                  <a:latin typeface="Courier New" pitchFamily="49" charset="0"/>
                </a:rPr>
                <a:t>a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[</a:t>
              </a:r>
              <a:r>
                <a:rPr lang="en-US" sz="2400" b="1" dirty="0">
                  <a:solidFill>
                    <a:srgbClr val="006600"/>
                  </a:solidFill>
                  <a:latin typeface="Courier New" pitchFamily="49" charset="0"/>
                </a:rPr>
                <a:t>1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][</a:t>
              </a:r>
              <a:r>
                <a:rPr lang="en-US" sz="2400" b="1" dirty="0">
                  <a:solidFill>
                    <a:srgbClr val="006600"/>
                  </a:solidFill>
                  <a:latin typeface="Courier New" pitchFamily="49" charset="0"/>
                </a:rPr>
                <a:t>1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][</a:t>
              </a:r>
              <a:r>
                <a:rPr lang="en-US" sz="2400" b="1" dirty="0">
                  <a:solidFill>
                    <a:srgbClr val="006600"/>
                  </a:solidFill>
                  <a:latin typeface="Courier New" pitchFamily="49" charset="0"/>
                </a:rPr>
                <a:t>0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] = </a:t>
              </a:r>
              <a:r>
                <a:rPr lang="en-US" sz="2400" b="1" dirty="0">
                  <a:solidFill>
                    <a:srgbClr val="006600"/>
                  </a:solidFill>
                  <a:latin typeface="Courier New" pitchFamily="49" charset="0"/>
                </a:rPr>
                <a:t>6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;</a:t>
              </a:r>
            </a:p>
            <a:p>
              <a:r>
                <a:rPr lang="en-US" sz="2400" b="1" dirty="0">
                  <a:latin typeface="Courier New" pitchFamily="49" charset="0"/>
                </a:rPr>
                <a:t>a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[</a:t>
              </a:r>
              <a:r>
                <a:rPr lang="en-US" sz="2400" b="1" dirty="0">
                  <a:solidFill>
                    <a:srgbClr val="006600"/>
                  </a:solidFill>
                  <a:latin typeface="Courier New" pitchFamily="49" charset="0"/>
                </a:rPr>
                <a:t>1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][</a:t>
              </a:r>
              <a:r>
                <a:rPr lang="en-US" sz="2400" b="1" dirty="0">
                  <a:solidFill>
                    <a:srgbClr val="006600"/>
                  </a:solidFill>
                  <a:latin typeface="Courier New" pitchFamily="49" charset="0"/>
                </a:rPr>
                <a:t>1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][</a:t>
              </a:r>
              <a:r>
                <a:rPr lang="en-US" sz="2400" b="1" dirty="0">
                  <a:solidFill>
                    <a:srgbClr val="006600"/>
                  </a:solidFill>
                  <a:latin typeface="Courier New" pitchFamily="49" charset="0"/>
                </a:rPr>
                <a:t>1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] = </a:t>
              </a:r>
              <a:r>
                <a:rPr lang="en-US" sz="2400" b="1" dirty="0">
                  <a:solidFill>
                    <a:srgbClr val="006600"/>
                  </a:solidFill>
                  <a:latin typeface="Courier New" pitchFamily="49" charset="0"/>
                </a:rPr>
                <a:t>7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;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EE66783-643F-4AA2-B48D-972B779CD8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0293" y="1803479"/>
              <a:ext cx="2311400" cy="51911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2800" b="1">
                  <a:latin typeface="Courier New" pitchFamily="49" charset="0"/>
                </a:rPr>
                <a:t>a</a:t>
              </a:r>
              <a:r>
                <a:rPr lang="en-US" sz="2800" b="1">
                  <a:solidFill>
                    <a:srgbClr val="5F5F5F"/>
                  </a:solidFill>
                  <a:latin typeface="Courier New" pitchFamily="49" charset="0"/>
                </a:rPr>
                <a:t>[</a:t>
              </a:r>
              <a:r>
                <a:rPr lang="en-US" sz="2800" b="1">
                  <a:solidFill>
                    <a:srgbClr val="006600"/>
                  </a:solidFill>
                  <a:latin typeface="Courier New" pitchFamily="49" charset="0"/>
                </a:rPr>
                <a:t>z</a:t>
              </a:r>
              <a:r>
                <a:rPr lang="en-US" sz="2800" b="1">
                  <a:solidFill>
                    <a:srgbClr val="5F5F5F"/>
                  </a:solidFill>
                  <a:latin typeface="Courier New" pitchFamily="49" charset="0"/>
                </a:rPr>
                <a:t>][</a:t>
              </a:r>
              <a:r>
                <a:rPr lang="en-US" sz="2800" b="1">
                  <a:solidFill>
                    <a:srgbClr val="006600"/>
                  </a:solidFill>
                  <a:latin typeface="Courier New" pitchFamily="49" charset="0"/>
                </a:rPr>
                <a:t>y</a:t>
              </a:r>
              <a:r>
                <a:rPr lang="en-US" sz="2800" b="1">
                  <a:solidFill>
                    <a:srgbClr val="5F5F5F"/>
                  </a:solidFill>
                  <a:latin typeface="Courier New" pitchFamily="49" charset="0"/>
                </a:rPr>
                <a:t>][</a:t>
              </a:r>
              <a:r>
                <a:rPr lang="en-US" sz="2800" b="1">
                  <a:solidFill>
                    <a:srgbClr val="006600"/>
                  </a:solidFill>
                  <a:latin typeface="Courier New" pitchFamily="49" charset="0"/>
                </a:rPr>
                <a:t>x</a:t>
              </a:r>
              <a:r>
                <a:rPr lang="en-US" sz="2800" b="1">
                  <a:solidFill>
                    <a:srgbClr val="5F5F5F"/>
                  </a:solidFill>
                  <a:latin typeface="Courier New" pitchFamily="49" charset="0"/>
                </a:rPr>
                <a:t>]</a:t>
              </a:r>
            </a:p>
          </p:txBody>
        </p:sp>
        <p:sp>
          <p:nvSpPr>
            <p:cNvPr id="89" name="Line 27">
              <a:extLst>
                <a:ext uri="{FF2B5EF4-FFF2-40B4-BE49-F238E27FC236}">
                  <a16:creationId xmlns:a16="http://schemas.microsoft.com/office/drawing/2014/main" id="{91235B8A-8EA7-44D8-9AB2-BD39A35A0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1693" y="2336879"/>
              <a:ext cx="2895600" cy="0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00" name="Line 38">
              <a:extLst>
                <a:ext uri="{FF2B5EF4-FFF2-40B4-BE49-F238E27FC236}">
                  <a16:creationId xmlns:a16="http://schemas.microsoft.com/office/drawing/2014/main" id="{68110CCF-5610-4E88-883C-F35A87CE0A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1693" y="3198892"/>
              <a:ext cx="2895600" cy="0"/>
            </a:xfrm>
            <a:prstGeom prst="line">
              <a:avLst/>
            </a:prstGeom>
            <a:noFill/>
            <a:ln w="3175">
              <a:solidFill>
                <a:srgbClr val="808080"/>
              </a:solidFill>
              <a:prstDash val="dash"/>
              <a:round/>
              <a:headEnd/>
              <a:tailEnd/>
            </a:ln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01" name="Line 39">
              <a:extLst>
                <a:ext uri="{FF2B5EF4-FFF2-40B4-BE49-F238E27FC236}">
                  <a16:creationId xmlns:a16="http://schemas.microsoft.com/office/drawing/2014/main" id="{C23072AA-E232-49AB-913F-EA18843DEA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1693" y="4646692"/>
              <a:ext cx="2895600" cy="0"/>
            </a:xfrm>
            <a:prstGeom prst="line">
              <a:avLst/>
            </a:prstGeom>
            <a:noFill/>
            <a:ln w="3175">
              <a:solidFill>
                <a:srgbClr val="808080"/>
              </a:solidFill>
              <a:prstDash val="dash"/>
              <a:round/>
              <a:headEnd/>
              <a:tailEnd/>
            </a:ln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3F6B40E-E8AF-1E45-A590-BA6348B0AF73}"/>
              </a:ext>
            </a:extLst>
          </p:cNvPr>
          <p:cNvGrpSpPr/>
          <p:nvPr/>
        </p:nvGrpSpPr>
        <p:grpSpPr>
          <a:xfrm>
            <a:off x="8037443" y="2268759"/>
            <a:ext cx="3909735" cy="4154190"/>
            <a:chOff x="8016221" y="1879182"/>
            <a:chExt cx="3909735" cy="415419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4AF5A131-9874-4568-AB39-5C92E60FD8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7268" y="2171282"/>
              <a:ext cx="2198688" cy="304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CE9D8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6D54C3F8-F0B5-4DFA-B934-9614571A39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5668" y="2857082"/>
              <a:ext cx="2198688" cy="304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CE9D8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2" name="Text Box 10">
              <a:extLst>
                <a:ext uri="{FF2B5EF4-FFF2-40B4-BE49-F238E27FC236}">
                  <a16:creationId xmlns:a16="http://schemas.microsoft.com/office/drawing/2014/main" id="{EE189811-0E9E-489D-BBAC-5F7E60EAA5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40106" y="1879182"/>
              <a:ext cx="306494" cy="46166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2400" b="1" dirty="0">
                  <a:solidFill>
                    <a:srgbClr val="A50021"/>
                  </a:solidFill>
                  <a:latin typeface="Calibri" pitchFamily="34" charset="0"/>
                </a:rPr>
                <a:t>z</a:t>
              </a:r>
            </a:p>
          </p:txBody>
        </p:sp>
        <p:sp>
          <p:nvSpPr>
            <p:cNvPr id="73" name="Text Box 11">
              <a:extLst>
                <a:ext uri="{FF2B5EF4-FFF2-40B4-BE49-F238E27FC236}">
                  <a16:creationId xmlns:a16="http://schemas.microsoft.com/office/drawing/2014/main" id="{284AB5D7-C4F6-44A4-99A1-468D363215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25468" y="4930357"/>
              <a:ext cx="330540" cy="46166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2400" b="1" dirty="0">
                  <a:solidFill>
                    <a:srgbClr val="A50021"/>
                  </a:solidFill>
                  <a:latin typeface="Calibri" pitchFamily="34" charset="0"/>
                </a:rPr>
                <a:t>y</a:t>
              </a:r>
            </a:p>
          </p:txBody>
        </p:sp>
        <p:sp>
          <p:nvSpPr>
            <p:cNvPr id="74" name="Text Box 12">
              <a:extLst>
                <a:ext uri="{FF2B5EF4-FFF2-40B4-BE49-F238E27FC236}">
                  <a16:creationId xmlns:a16="http://schemas.microsoft.com/office/drawing/2014/main" id="{B22A5F1C-8478-4432-8B3F-3C4A2A51E4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32043" y="4147720"/>
              <a:ext cx="325730" cy="46166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2400" b="1" dirty="0">
                  <a:solidFill>
                    <a:srgbClr val="A50021"/>
                  </a:solidFill>
                  <a:latin typeface="Calibri" pitchFamily="34" charset="0"/>
                </a:rPr>
                <a:t>x</a:t>
              </a:r>
            </a:p>
          </p:txBody>
        </p:sp>
        <p:sp>
          <p:nvSpPr>
            <p:cNvPr id="75" name="Text Box 13">
              <a:extLst>
                <a:ext uri="{FF2B5EF4-FFF2-40B4-BE49-F238E27FC236}">
                  <a16:creationId xmlns:a16="http://schemas.microsoft.com/office/drawing/2014/main" id="{CA1C0D66-399C-4356-97F1-B99066B861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79506" y="2639595"/>
              <a:ext cx="340158" cy="46166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2400" b="1" dirty="0">
                  <a:solidFill>
                    <a:srgbClr val="A50021"/>
                  </a:solidFill>
                  <a:latin typeface="Calibri" pitchFamily="34" charset="0"/>
                </a:rPr>
                <a:t>0</a:t>
              </a:r>
            </a:p>
          </p:txBody>
        </p:sp>
        <p:sp>
          <p:nvSpPr>
            <p:cNvPr id="76" name="Text Box 14">
              <a:extLst>
                <a:ext uri="{FF2B5EF4-FFF2-40B4-BE49-F238E27FC236}">
                  <a16:creationId xmlns:a16="http://schemas.microsoft.com/office/drawing/2014/main" id="{DDF64066-E09F-4B36-906F-D0F970BE8E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55868" y="1942682"/>
              <a:ext cx="340158" cy="46166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2400" b="1" dirty="0">
                  <a:solidFill>
                    <a:srgbClr val="A50021"/>
                  </a:solidFill>
                  <a:latin typeface="Calibri" pitchFamily="34" charset="0"/>
                </a:rPr>
                <a:t>1</a:t>
              </a:r>
            </a:p>
          </p:txBody>
        </p:sp>
        <p:sp>
          <p:nvSpPr>
            <p:cNvPr id="77" name="Text Box 15">
              <a:extLst>
                <a:ext uri="{FF2B5EF4-FFF2-40B4-BE49-F238E27FC236}">
                  <a16:creationId xmlns:a16="http://schemas.microsoft.com/office/drawing/2014/main" id="{228C85D7-D0FF-4B21-BA1D-943F4B20EC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34993" y="3341270"/>
              <a:ext cx="340158" cy="46166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2400" b="1" dirty="0">
                  <a:solidFill>
                    <a:srgbClr val="A50021"/>
                  </a:solidFill>
                  <a:latin typeface="Calibri" pitchFamily="34" charset="0"/>
                </a:rPr>
                <a:t>0</a:t>
              </a:r>
            </a:p>
          </p:txBody>
        </p:sp>
        <p:sp>
          <p:nvSpPr>
            <p:cNvPr id="78" name="Text Box 16">
              <a:extLst>
                <a:ext uri="{FF2B5EF4-FFF2-40B4-BE49-F238E27FC236}">
                  <a16:creationId xmlns:a16="http://schemas.microsoft.com/office/drawing/2014/main" id="{5F78DF2A-1A65-40A1-92D7-FD31555ACD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66793" y="5200232"/>
              <a:ext cx="340158" cy="46166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2400" b="1" dirty="0">
                  <a:solidFill>
                    <a:srgbClr val="A50021"/>
                  </a:solidFill>
                  <a:latin typeface="Calibri" pitchFamily="34" charset="0"/>
                </a:rPr>
                <a:t>0</a:t>
              </a:r>
            </a:p>
          </p:txBody>
        </p:sp>
        <p:sp>
          <p:nvSpPr>
            <p:cNvPr id="79" name="Text Box 17">
              <a:extLst>
                <a:ext uri="{FF2B5EF4-FFF2-40B4-BE49-F238E27FC236}">
                  <a16:creationId xmlns:a16="http://schemas.microsoft.com/office/drawing/2014/main" id="{75E7A15A-2888-4AAA-AD13-C478277678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23881" y="4396957"/>
              <a:ext cx="340158" cy="46166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2400" b="1" dirty="0">
                  <a:solidFill>
                    <a:srgbClr val="A50021"/>
                  </a:solidFill>
                  <a:latin typeface="Calibri" pitchFamily="34" charset="0"/>
                </a:rPr>
                <a:t>1</a:t>
              </a:r>
            </a:p>
          </p:txBody>
        </p:sp>
        <p:sp>
          <p:nvSpPr>
            <p:cNvPr id="80" name="Text Box 18">
              <a:extLst>
                <a:ext uri="{FF2B5EF4-FFF2-40B4-BE49-F238E27FC236}">
                  <a16:creationId xmlns:a16="http://schemas.microsoft.com/office/drawing/2014/main" id="{048EC6D5-D032-496F-8550-A3260328D1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81156" y="5571707"/>
              <a:ext cx="340158" cy="46166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2400" b="1" dirty="0">
                  <a:solidFill>
                    <a:srgbClr val="A50021"/>
                  </a:solidFill>
                  <a:latin typeface="Calibri" pitchFamily="34" charset="0"/>
                </a:rPr>
                <a:t>1</a:t>
              </a:r>
            </a:p>
          </p:txBody>
        </p:sp>
        <p:sp>
          <p:nvSpPr>
            <p:cNvPr id="81" name="Text Box 19">
              <a:extLst>
                <a:ext uri="{FF2B5EF4-FFF2-40B4-BE49-F238E27FC236}">
                  <a16:creationId xmlns:a16="http://schemas.microsoft.com/office/drawing/2014/main" id="{0C2F49AB-5271-489A-AB1F-570890EAB2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08068" y="3695282"/>
              <a:ext cx="393056" cy="58477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3200" b="1" dirty="0">
                  <a:solidFill>
                    <a:srgbClr val="006600"/>
                  </a:solidFill>
                  <a:latin typeface="Calibri" pitchFamily="34" charset="0"/>
                </a:rPr>
                <a:t>0</a:t>
              </a:r>
            </a:p>
          </p:txBody>
        </p:sp>
        <p:sp>
          <p:nvSpPr>
            <p:cNvPr id="82" name="Text Box 20">
              <a:extLst>
                <a:ext uri="{FF2B5EF4-FFF2-40B4-BE49-F238E27FC236}">
                  <a16:creationId xmlns:a16="http://schemas.microsoft.com/office/drawing/2014/main" id="{F55FB244-94AE-4411-85A1-5CF4F76FEA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17668" y="4076282"/>
              <a:ext cx="393056" cy="58477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3200" b="1" dirty="0">
                  <a:solidFill>
                    <a:srgbClr val="006600"/>
                  </a:solidFill>
                  <a:latin typeface="Calibri" pitchFamily="34" charset="0"/>
                </a:rPr>
                <a:t>1</a:t>
              </a:r>
            </a:p>
          </p:txBody>
        </p:sp>
        <p:sp>
          <p:nvSpPr>
            <p:cNvPr id="83" name="Text Box 21">
              <a:extLst>
                <a:ext uri="{FF2B5EF4-FFF2-40B4-BE49-F238E27FC236}">
                  <a16:creationId xmlns:a16="http://schemas.microsoft.com/office/drawing/2014/main" id="{A46C673D-73D0-4D50-941E-B5EE066597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08068" y="4533482"/>
              <a:ext cx="393056" cy="58477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3200" b="1" dirty="0">
                  <a:solidFill>
                    <a:srgbClr val="006600"/>
                  </a:solidFill>
                  <a:latin typeface="Calibri" pitchFamily="34" charset="0"/>
                </a:rPr>
                <a:t>2</a:t>
              </a:r>
            </a:p>
          </p:txBody>
        </p:sp>
        <p:sp>
          <p:nvSpPr>
            <p:cNvPr id="84" name="Text Box 22">
              <a:extLst>
                <a:ext uri="{FF2B5EF4-FFF2-40B4-BE49-F238E27FC236}">
                  <a16:creationId xmlns:a16="http://schemas.microsoft.com/office/drawing/2014/main" id="{0B8A1773-E9CD-45A5-8CEB-AD26CEF2BF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17668" y="4914482"/>
              <a:ext cx="393056" cy="58477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3200" b="1" dirty="0">
                  <a:solidFill>
                    <a:srgbClr val="006600"/>
                  </a:solidFill>
                  <a:latin typeface="Calibri" pitchFamily="34" charset="0"/>
                </a:rPr>
                <a:t>3</a:t>
              </a:r>
            </a:p>
          </p:txBody>
        </p:sp>
        <p:sp>
          <p:nvSpPr>
            <p:cNvPr id="85" name="Text Box 23">
              <a:extLst>
                <a:ext uri="{FF2B5EF4-FFF2-40B4-BE49-F238E27FC236}">
                  <a16:creationId xmlns:a16="http://schemas.microsoft.com/office/drawing/2014/main" id="{1B751772-AC21-4616-B903-65B0AE1C0D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79668" y="2933282"/>
              <a:ext cx="393056" cy="58477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3200" b="1" dirty="0">
                  <a:solidFill>
                    <a:srgbClr val="006600"/>
                  </a:solidFill>
                  <a:latin typeface="Calibri" pitchFamily="34" charset="0"/>
                </a:rPr>
                <a:t>4</a:t>
              </a:r>
            </a:p>
          </p:txBody>
        </p:sp>
        <p:sp>
          <p:nvSpPr>
            <p:cNvPr id="86" name="Text Box 24">
              <a:extLst>
                <a:ext uri="{FF2B5EF4-FFF2-40B4-BE49-F238E27FC236}">
                  <a16:creationId xmlns:a16="http://schemas.microsoft.com/office/drawing/2014/main" id="{451B619D-F81F-46F8-B6EE-F613B6EA39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89268" y="3390482"/>
              <a:ext cx="393056" cy="58477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3200" b="1" dirty="0">
                  <a:solidFill>
                    <a:srgbClr val="006600"/>
                  </a:solidFill>
                  <a:latin typeface="Calibri" pitchFamily="34" charset="0"/>
                </a:rPr>
                <a:t>5</a:t>
              </a:r>
            </a:p>
          </p:txBody>
        </p:sp>
        <p:sp>
          <p:nvSpPr>
            <p:cNvPr id="87" name="Text Box 25">
              <a:extLst>
                <a:ext uri="{FF2B5EF4-FFF2-40B4-BE49-F238E27FC236}">
                  <a16:creationId xmlns:a16="http://schemas.microsoft.com/office/drawing/2014/main" id="{B0DD898C-5ACA-4BFE-ADDA-159231EF12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89268" y="4228682"/>
              <a:ext cx="393056" cy="58477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3200" b="1" dirty="0">
                  <a:solidFill>
                    <a:srgbClr val="006600"/>
                  </a:solidFill>
                  <a:latin typeface="Calibri" pitchFamily="34" charset="0"/>
                </a:rPr>
                <a:t>7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0DEEB33-2693-49A5-B5D6-59262CACDF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8206" y="3250782"/>
              <a:ext cx="152400" cy="152400"/>
            </a:xfrm>
            <a:prstGeom prst="ellipse">
              <a:avLst/>
            </a:prstGeom>
            <a:solidFill>
              <a:srgbClr val="A50021"/>
            </a:solidFill>
            <a:ln w="3175" algn="ctr">
              <a:solidFill>
                <a:srgbClr val="A5002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92" name="Line 30">
              <a:extLst>
                <a:ext uri="{FF2B5EF4-FFF2-40B4-BE49-F238E27FC236}">
                  <a16:creationId xmlns:a16="http://schemas.microsoft.com/office/drawing/2014/main" id="{E599469F-CEE3-4AB9-8930-ABADA11AFA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03293" y="3338095"/>
              <a:ext cx="0" cy="1881187"/>
            </a:xfrm>
            <a:prstGeom prst="line">
              <a:avLst/>
            </a:prstGeom>
            <a:noFill/>
            <a:ln w="38100">
              <a:solidFill>
                <a:srgbClr val="A50021"/>
              </a:solidFill>
              <a:round/>
              <a:headEnd/>
              <a:tailEnd type="triangle" w="med" len="med"/>
            </a:ln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93" name="Line 31">
              <a:extLst>
                <a:ext uri="{FF2B5EF4-FFF2-40B4-BE49-F238E27FC236}">
                  <a16:creationId xmlns:a16="http://schemas.microsoft.com/office/drawing/2014/main" id="{F4F14338-5FA3-4779-BBA3-489AE3FAE1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439806" y="2080795"/>
              <a:ext cx="2417762" cy="1209675"/>
            </a:xfrm>
            <a:prstGeom prst="line">
              <a:avLst/>
            </a:prstGeom>
            <a:noFill/>
            <a:ln w="38100">
              <a:solidFill>
                <a:srgbClr val="A50021"/>
              </a:solidFill>
              <a:round/>
              <a:headEnd/>
              <a:tailEnd type="triangle" w="med" len="med"/>
            </a:ln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94" name="Line 32">
              <a:extLst>
                <a:ext uri="{FF2B5EF4-FFF2-40B4-BE49-F238E27FC236}">
                  <a16:creationId xmlns:a16="http://schemas.microsoft.com/office/drawing/2014/main" id="{F6423A84-E8CD-4B9F-A01A-756B763114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27106" y="3326982"/>
              <a:ext cx="1465262" cy="998538"/>
            </a:xfrm>
            <a:prstGeom prst="line">
              <a:avLst/>
            </a:prstGeom>
            <a:noFill/>
            <a:ln w="38100">
              <a:solidFill>
                <a:srgbClr val="A50021"/>
              </a:solidFill>
              <a:round/>
              <a:headEnd/>
              <a:tailEnd type="triangle" w="med" len="med"/>
            </a:ln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95" name="Text Box 33">
              <a:extLst>
                <a:ext uri="{FF2B5EF4-FFF2-40B4-BE49-F238E27FC236}">
                  <a16:creationId xmlns:a16="http://schemas.microsoft.com/office/drawing/2014/main" id="{2C336E86-AF14-4A6C-9CBF-6D638CD6B3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0072199">
              <a:off x="9121186" y="2357298"/>
              <a:ext cx="716863" cy="369332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solidFill>
                    <a:srgbClr val="A50021"/>
                  </a:solidFill>
                  <a:latin typeface="Calibri" pitchFamily="34" charset="0"/>
                </a:rPr>
                <a:t>Plane</a:t>
              </a:r>
            </a:p>
          </p:txBody>
        </p:sp>
        <p:sp>
          <p:nvSpPr>
            <p:cNvPr id="96" name="Text Box 34">
              <a:extLst>
                <a:ext uri="{FF2B5EF4-FFF2-40B4-BE49-F238E27FC236}">
                  <a16:creationId xmlns:a16="http://schemas.microsoft.com/office/drawing/2014/main" id="{E300304D-02F1-4E4B-98E7-05E4051045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065375">
              <a:off x="8741583" y="3430448"/>
              <a:ext cx="920445" cy="369332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solidFill>
                    <a:srgbClr val="A50021"/>
                  </a:solidFill>
                  <a:latin typeface="Calibri" pitchFamily="34" charset="0"/>
                </a:rPr>
                <a:t>Column</a:t>
              </a:r>
            </a:p>
          </p:txBody>
        </p:sp>
        <p:sp>
          <p:nvSpPr>
            <p:cNvPr id="97" name="Text Box 35">
              <a:extLst>
                <a:ext uri="{FF2B5EF4-FFF2-40B4-BE49-F238E27FC236}">
                  <a16:creationId xmlns:a16="http://schemas.microsoft.com/office/drawing/2014/main" id="{F0078B3C-7385-45C2-B8A5-EB391C740F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7898400" y="3932891"/>
              <a:ext cx="604974" cy="369332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solidFill>
                    <a:srgbClr val="A50021"/>
                  </a:solidFill>
                  <a:latin typeface="Calibri" pitchFamily="34" charset="0"/>
                </a:rPr>
                <a:t>Row</a:t>
              </a:r>
            </a:p>
          </p:txBody>
        </p:sp>
        <p:sp>
          <p:nvSpPr>
            <p:cNvPr id="102" name="Text Box 40">
              <a:extLst>
                <a:ext uri="{FF2B5EF4-FFF2-40B4-BE49-F238E27FC236}">
                  <a16:creationId xmlns:a16="http://schemas.microsoft.com/office/drawing/2014/main" id="{2E328893-E6F4-4BF2-9366-5DC16506D3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51471">
              <a:off x="8500792" y="4143235"/>
              <a:ext cx="651140" cy="369332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bg1"/>
                  </a:solidFill>
                  <a:latin typeface="Calibri" pitchFamily="34" charset="0"/>
                </a:rPr>
                <a:t>0,0,0</a:t>
              </a:r>
            </a:p>
          </p:txBody>
        </p:sp>
        <p:sp>
          <p:nvSpPr>
            <p:cNvPr id="103" name="Text Box 41">
              <a:extLst>
                <a:ext uri="{FF2B5EF4-FFF2-40B4-BE49-F238E27FC236}">
                  <a16:creationId xmlns:a16="http://schemas.microsoft.com/office/drawing/2014/main" id="{A64D0ADB-D901-469B-952E-76973170A7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51471">
              <a:off x="9108804" y="4524235"/>
              <a:ext cx="651140" cy="369332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bg1"/>
                  </a:solidFill>
                  <a:latin typeface="Calibri" pitchFamily="34" charset="0"/>
                </a:rPr>
                <a:t>0,0,1</a:t>
              </a:r>
            </a:p>
          </p:txBody>
        </p:sp>
        <p:sp>
          <p:nvSpPr>
            <p:cNvPr id="104" name="Text Box 42">
              <a:extLst>
                <a:ext uri="{FF2B5EF4-FFF2-40B4-BE49-F238E27FC236}">
                  <a16:creationId xmlns:a16="http://schemas.microsoft.com/office/drawing/2014/main" id="{7CA721C1-4289-42D7-B335-330202FA50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51471">
              <a:off x="8497617" y="5003660"/>
              <a:ext cx="651140" cy="369332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bg1"/>
                  </a:solidFill>
                  <a:latin typeface="Calibri" pitchFamily="34" charset="0"/>
                </a:rPr>
                <a:t>0,1,0</a:t>
              </a:r>
            </a:p>
          </p:txBody>
        </p:sp>
        <p:sp>
          <p:nvSpPr>
            <p:cNvPr id="105" name="Text Box 43">
              <a:extLst>
                <a:ext uri="{FF2B5EF4-FFF2-40B4-BE49-F238E27FC236}">
                  <a16:creationId xmlns:a16="http://schemas.microsoft.com/office/drawing/2014/main" id="{6F64098B-C005-4F41-9A39-1CB706B616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51471">
              <a:off x="9110392" y="5402122"/>
              <a:ext cx="651140" cy="369332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bg1"/>
                  </a:solidFill>
                  <a:latin typeface="Calibri" pitchFamily="34" charset="0"/>
                </a:rPr>
                <a:t>0,1,1</a:t>
              </a:r>
            </a:p>
          </p:txBody>
        </p:sp>
        <p:sp>
          <p:nvSpPr>
            <p:cNvPr id="106" name="Text Box 44">
              <a:extLst>
                <a:ext uri="{FF2B5EF4-FFF2-40B4-BE49-F238E27FC236}">
                  <a16:creationId xmlns:a16="http://schemas.microsoft.com/office/drawing/2014/main" id="{03F73153-C3F0-4133-B086-0BC4869F45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51471">
              <a:off x="10494692" y="4717910"/>
              <a:ext cx="651140" cy="369332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bg1"/>
                  </a:solidFill>
                  <a:latin typeface="Calibri" pitchFamily="34" charset="0"/>
                </a:rPr>
                <a:t>1,1,1</a:t>
              </a:r>
            </a:p>
          </p:txBody>
        </p:sp>
        <p:sp>
          <p:nvSpPr>
            <p:cNvPr id="107" name="Text Box 45">
              <a:extLst>
                <a:ext uri="{FF2B5EF4-FFF2-40B4-BE49-F238E27FC236}">
                  <a16:creationId xmlns:a16="http://schemas.microsoft.com/office/drawing/2014/main" id="{ABC663B9-6DD4-43CF-B62D-0171940895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51471">
              <a:off x="10505804" y="3886060"/>
              <a:ext cx="651140" cy="369332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bg1"/>
                  </a:solidFill>
                  <a:latin typeface="Calibri" pitchFamily="34" charset="0"/>
                </a:rPr>
                <a:t>1,0,1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B834FA-AAA4-464A-8DD1-6E9B8FDA943F}"/>
              </a:ext>
            </a:extLst>
          </p:cNvPr>
          <p:cNvGrpSpPr/>
          <p:nvPr/>
        </p:nvGrpSpPr>
        <p:grpSpPr>
          <a:xfrm>
            <a:off x="4943163" y="838235"/>
            <a:ext cx="7273145" cy="1145619"/>
            <a:chOff x="4673093" y="646192"/>
            <a:chExt cx="7273145" cy="1145619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E6A2279-235C-4A16-9EBA-9648BAF6EB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6443" y="1141492"/>
              <a:ext cx="3160713" cy="388937"/>
            </a:xfrm>
            <a:prstGeom prst="rect">
              <a:avLst/>
            </a:prstGeom>
            <a:solidFill>
              <a:srgbClr val="ECD8D8"/>
            </a:solidFill>
            <a:ln w="3175" algn="ctr">
              <a:noFill/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239852C-CC8E-49DB-9D22-02F946369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4857" y="727154"/>
              <a:ext cx="3160714" cy="414338"/>
            </a:xfrm>
            <a:prstGeom prst="rect">
              <a:avLst/>
            </a:prstGeom>
            <a:solidFill>
              <a:srgbClr val="D8D8EC"/>
            </a:solidFill>
            <a:ln w="3175" algn="ctr">
              <a:noFill/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90" name="Text Box 28">
              <a:extLst>
                <a:ext uri="{FF2B5EF4-FFF2-40B4-BE49-F238E27FC236}">
                  <a16:creationId xmlns:a16="http://schemas.microsoft.com/office/drawing/2014/main" id="{4689DE85-8E89-4436-8113-66A626613C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30293" y="1422479"/>
              <a:ext cx="2080441" cy="369332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alibri" pitchFamily="34" charset="0"/>
                </a:rPr>
                <a:t>Plane, Row, Column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6F38E0A-17D5-4920-855C-ED66CBEFD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3093" y="646192"/>
              <a:ext cx="7273145" cy="954107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2800" b="1" dirty="0">
                  <a:solidFill>
                    <a:srgbClr val="000099"/>
                  </a:solidFill>
                  <a:latin typeface="Courier New" pitchFamily="49" charset="0"/>
                </a:rPr>
                <a:t>int</a:t>
              </a:r>
              <a:r>
                <a:rPr lang="en-US" sz="2800" b="1" dirty="0">
                  <a:solidFill>
                    <a:srgbClr val="5F5F5F"/>
                  </a:solidFill>
                  <a:latin typeface="Courier New" pitchFamily="49" charset="0"/>
                </a:rPr>
                <a:t>[</a:t>
              </a:r>
              <a:r>
                <a:rPr lang="en-US" sz="2800" b="1" dirty="0">
                  <a:solidFill>
                    <a:srgbClr val="006600"/>
                  </a:solidFill>
                  <a:latin typeface="Courier New" pitchFamily="49" charset="0"/>
                </a:rPr>
                <a:t>2</a:t>
              </a:r>
              <a:r>
                <a:rPr lang="en-US" sz="2800" b="1" dirty="0">
                  <a:solidFill>
                    <a:srgbClr val="5F5F5F"/>
                  </a:solidFill>
                  <a:latin typeface="Courier New" pitchFamily="49" charset="0"/>
                </a:rPr>
                <a:t>][</a:t>
              </a:r>
              <a:r>
                <a:rPr lang="en-US" sz="2800" b="1" dirty="0">
                  <a:solidFill>
                    <a:srgbClr val="006600"/>
                  </a:solidFill>
                  <a:latin typeface="Courier New" pitchFamily="49" charset="0"/>
                </a:rPr>
                <a:t>2</a:t>
              </a:r>
              <a:r>
                <a:rPr lang="en-US" sz="2800" b="1" dirty="0">
                  <a:solidFill>
                    <a:srgbClr val="5F5F5F"/>
                  </a:solidFill>
                  <a:latin typeface="Courier New" pitchFamily="49" charset="0"/>
                </a:rPr>
                <a:t>][</a:t>
              </a:r>
              <a:r>
                <a:rPr lang="en-US" sz="2800" b="1" dirty="0">
                  <a:solidFill>
                    <a:srgbClr val="006600"/>
                  </a:solidFill>
                  <a:latin typeface="Courier New" pitchFamily="49" charset="0"/>
                </a:rPr>
                <a:t>2</a:t>
              </a:r>
              <a:r>
                <a:rPr lang="en-US" sz="2800" b="1" dirty="0">
                  <a:solidFill>
                    <a:srgbClr val="5F5F5F"/>
                  </a:solidFill>
                  <a:latin typeface="Courier New" pitchFamily="49" charset="0"/>
                </a:rPr>
                <a:t>] = {{{</a:t>
              </a:r>
              <a:r>
                <a:rPr lang="en-US" sz="2800" b="1" dirty="0">
                  <a:solidFill>
                    <a:srgbClr val="006600"/>
                  </a:solidFill>
                  <a:latin typeface="Courier New" pitchFamily="49" charset="0"/>
                </a:rPr>
                <a:t>0</a:t>
              </a:r>
              <a:r>
                <a:rPr lang="en-US" sz="2800" b="1" dirty="0">
                  <a:solidFill>
                    <a:srgbClr val="5F5F5F"/>
                  </a:solidFill>
                  <a:latin typeface="Courier New" pitchFamily="49" charset="0"/>
                </a:rPr>
                <a:t>, </a:t>
              </a:r>
              <a:r>
                <a:rPr lang="en-US" sz="2800" b="1" dirty="0">
                  <a:solidFill>
                    <a:srgbClr val="006600"/>
                  </a:solidFill>
                  <a:latin typeface="Courier New" pitchFamily="49" charset="0"/>
                </a:rPr>
                <a:t>1</a:t>
              </a:r>
              <a:r>
                <a:rPr lang="en-US" sz="2800" b="1" dirty="0">
                  <a:solidFill>
                    <a:srgbClr val="5F5F5F"/>
                  </a:solidFill>
                  <a:latin typeface="Courier New" pitchFamily="49" charset="0"/>
                </a:rPr>
                <a:t>},{</a:t>
              </a:r>
              <a:r>
                <a:rPr lang="en-US" sz="2800" b="1" dirty="0">
                  <a:solidFill>
                    <a:srgbClr val="006600"/>
                  </a:solidFill>
                  <a:latin typeface="Courier New" pitchFamily="49" charset="0"/>
                </a:rPr>
                <a:t>2</a:t>
              </a:r>
              <a:r>
                <a:rPr lang="en-US" sz="2800" b="1" dirty="0">
                  <a:solidFill>
                    <a:srgbClr val="5F5F5F"/>
                  </a:solidFill>
                  <a:latin typeface="Courier New" pitchFamily="49" charset="0"/>
                </a:rPr>
                <a:t>, </a:t>
              </a:r>
              <a:r>
                <a:rPr lang="en-US" sz="2800" b="1" dirty="0">
                  <a:solidFill>
                    <a:srgbClr val="006600"/>
                  </a:solidFill>
                  <a:latin typeface="Courier New" pitchFamily="49" charset="0"/>
                </a:rPr>
                <a:t>3</a:t>
              </a:r>
              <a:r>
                <a:rPr lang="en-US" sz="2800" b="1" dirty="0">
                  <a:solidFill>
                    <a:srgbClr val="5F5F5F"/>
                  </a:solidFill>
                  <a:latin typeface="Courier New" pitchFamily="49" charset="0"/>
                </a:rPr>
                <a:t>}},</a:t>
              </a:r>
            </a:p>
            <a:p>
              <a:r>
                <a:rPr lang="en-US" sz="2800" b="1" dirty="0">
                  <a:solidFill>
                    <a:srgbClr val="5F5F5F"/>
                  </a:solidFill>
                  <a:latin typeface="Courier New" pitchFamily="49" charset="0"/>
                </a:rPr>
                <a:t>                {{</a:t>
              </a:r>
              <a:r>
                <a:rPr lang="en-US" sz="2800" b="1" dirty="0">
                  <a:solidFill>
                    <a:srgbClr val="006600"/>
                  </a:solidFill>
                  <a:latin typeface="Courier New" pitchFamily="49" charset="0"/>
                </a:rPr>
                <a:t>4</a:t>
              </a:r>
              <a:r>
                <a:rPr lang="en-US" sz="2800" b="1" dirty="0">
                  <a:solidFill>
                    <a:srgbClr val="5F5F5F"/>
                  </a:solidFill>
                  <a:latin typeface="Courier New" pitchFamily="49" charset="0"/>
                </a:rPr>
                <a:t>, </a:t>
              </a:r>
              <a:r>
                <a:rPr lang="en-US" sz="2800" b="1" dirty="0">
                  <a:solidFill>
                    <a:srgbClr val="006600"/>
                  </a:solidFill>
                  <a:latin typeface="Courier New" pitchFamily="49" charset="0"/>
                </a:rPr>
                <a:t>5</a:t>
              </a:r>
              <a:r>
                <a:rPr lang="en-US" sz="2800" b="1" dirty="0">
                  <a:solidFill>
                    <a:srgbClr val="5F5F5F"/>
                  </a:solidFill>
                  <a:latin typeface="Courier New" pitchFamily="49" charset="0"/>
                </a:rPr>
                <a:t>},{</a:t>
              </a:r>
              <a:r>
                <a:rPr lang="en-US" sz="2800" b="1" dirty="0">
                  <a:solidFill>
                    <a:srgbClr val="006600"/>
                  </a:solidFill>
                  <a:latin typeface="Courier New" pitchFamily="49" charset="0"/>
                </a:rPr>
                <a:t>6</a:t>
              </a:r>
              <a:r>
                <a:rPr lang="en-US" sz="2800" b="1" dirty="0">
                  <a:solidFill>
                    <a:srgbClr val="5F5F5F"/>
                  </a:solidFill>
                  <a:latin typeface="Courier New" pitchFamily="49" charset="0"/>
                </a:rPr>
                <a:t>, </a:t>
              </a:r>
              <a:r>
                <a:rPr lang="en-US" sz="2800" b="1" dirty="0">
                  <a:solidFill>
                    <a:srgbClr val="006600"/>
                  </a:solidFill>
                  <a:latin typeface="Courier New" pitchFamily="49" charset="0"/>
                </a:rPr>
                <a:t>7</a:t>
              </a:r>
              <a:r>
                <a:rPr lang="en-US" sz="2800" b="1" dirty="0">
                  <a:solidFill>
                    <a:srgbClr val="5F5F5F"/>
                  </a:solidFill>
                  <a:latin typeface="Courier New" pitchFamily="49" charset="0"/>
                </a:rPr>
                <a:t>}}};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94825-B2E7-6141-B306-4759833E3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459" y="6449656"/>
            <a:ext cx="2743200" cy="365125"/>
          </a:xfrm>
        </p:spPr>
        <p:txBody>
          <a:bodyPr/>
          <a:lstStyle/>
          <a:p>
            <a:fld id="{A007D034-B69E-A742-8D96-D676D6BE536A}" type="slidenum">
              <a:rPr lang="en-US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21</a:t>
            </a:fld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409648-4C0D-304D-A197-4943585A3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41B51-A555-FF46-9D50-3CB1F83992A3}" type="datetime3">
              <a:rPr lang="en-US" smtClean="0"/>
              <a:t>3 January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455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17D02-87A7-4DDB-8464-EE458E295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32688"/>
            <a:ext cx="4892040" cy="1773936"/>
          </a:xfrm>
        </p:spPr>
        <p:txBody>
          <a:bodyPr anchor="b">
            <a:normAutofit/>
          </a:bodyPr>
          <a:lstStyle/>
          <a:p>
            <a:r>
              <a:rPr lang="en-US" sz="4000"/>
              <a:t>Function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A008A-C26A-400A-8965-9F6B436A7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898648"/>
            <a:ext cx="4892040" cy="3209544"/>
          </a:xfrm>
        </p:spPr>
        <p:txBody>
          <a:bodyPr anchor="t">
            <a:normAutofit/>
          </a:bodyPr>
          <a:lstStyle/>
          <a:p>
            <a:r>
              <a:rPr lang="en-US" sz="2000" dirty="0"/>
              <a:t>Points to executable code in memory instead of a data value.</a:t>
            </a:r>
          </a:p>
          <a:p>
            <a:r>
              <a:rPr lang="en-US" sz="2000" dirty="0"/>
              <a:t>Dereferencing a function pointer yields the referenced function.</a:t>
            </a:r>
          </a:p>
          <a:p>
            <a:r>
              <a:rPr lang="en-US" sz="2000" dirty="0"/>
              <a:t>Notice how there are parentheses around the function pointer.</a:t>
            </a:r>
          </a:p>
          <a:p>
            <a:pPr lvl="1"/>
            <a:r>
              <a:rPr lang="en-US" sz="2000"/>
              <a:t>Without them, the function pointer would be parsed as a function declaration.</a:t>
            </a:r>
          </a:p>
          <a:p>
            <a:endParaRPr lang="en-US" sz="20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49A7284-D010-4ACB-A08A-FC3C3689B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209D2D7-D1FF-724B-8749-F9A68EEA4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748272" y="1366826"/>
            <a:ext cx="5025525" cy="4133492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0599ABC-9C9F-8043-AAD8-FC296277C8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508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8370005-9381-3841-BA55-638EAB9A2D5B}" type="datetime3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 January 2020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A8E46D-A160-4A4F-AC15-E398981F6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84264" y="6355080"/>
            <a:ext cx="3621024" cy="36576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62F5BB-85C3-4857-A9AB-D159FEE3A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4650" y="6355080"/>
            <a:ext cx="81915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387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17D02-87A7-4DDB-8464-EE458E295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Function Pointer Example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01BF197-CE82-45C6-B599-5A6522170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5344678" y="1554356"/>
            <a:ext cx="6436548" cy="374928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AA1BC2-2CA3-2F4E-BB06-F95EF1AEB7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3B095A2-4F14-6C4D-B591-83B85DA6547B}" type="datetime3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3 January 2020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A8E46D-A160-4A4F-AC15-E398981F6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4467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62F5BB-85C3-4857-A9AB-D159FEE3A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62308" y="6356350"/>
            <a:ext cx="159149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620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05B76E-D0C5-1949-94FD-159200391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Function Tables</a:t>
            </a:r>
            <a:b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(Jump </a:t>
            </a:r>
            <a:r>
              <a:rPr lang="en-US" sz="2400" dirty="0">
                <a:solidFill>
                  <a:srgbClr val="FFFFFF"/>
                </a:solidFill>
              </a:rPr>
              <a:t>T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ables)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E45F860-D9F6-5D48-9EDF-92BCAB1AF5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880277" y="745635"/>
            <a:ext cx="5939514" cy="536673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9C7CC-831E-EA40-8BF0-9C65433B6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6613" y="6456558"/>
            <a:ext cx="70321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962B02-9B79-034D-8F48-96834DAF2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456558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19D23-9104-CB4F-BC72-BE0104FCC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1B236-79D2-B948-93EA-F84D37221867}" type="datetime3">
              <a:rPr lang="en-US" smtClean="0">
                <a:solidFill>
                  <a:schemeClr val="bg1"/>
                </a:solidFill>
              </a:rPr>
              <a:t>3 January 2020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94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picture containing outdoor, grass, snow, rock&#10;&#10;Description automatically generated">
            <a:extLst>
              <a:ext uri="{FF2B5EF4-FFF2-40B4-BE49-F238E27FC236}">
                <a16:creationId xmlns:a16="http://schemas.microsoft.com/office/drawing/2014/main" id="{329883CD-B722-D442-A881-CCFA19C073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2145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208E9C-5A27-2F44-AAC8-865249CAC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Dynamic Memory Allocation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1108698-5116-4874-ADE3-132F734E4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Dynamic memory is memory that is allocated at run-time.</a:t>
            </a:r>
          </a:p>
          <a:p>
            <a:r>
              <a:rPr lang="en-US" sz="2000">
                <a:solidFill>
                  <a:srgbClr val="FFFFFF"/>
                </a:solidFill>
              </a:rPr>
              <a:t>It is allocated from a region of memory that we call </a:t>
            </a:r>
            <a:r>
              <a:rPr lang="en-US" sz="2000" i="1">
                <a:solidFill>
                  <a:srgbClr val="FFFFFF"/>
                </a:solidFill>
              </a:rPr>
              <a:t>the heap</a:t>
            </a:r>
            <a:r>
              <a:rPr lang="en-US" sz="200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712348-1605-3540-BA6F-058E192E6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62954" y="6456558"/>
            <a:ext cx="515215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200" dirty="0">
                <a:solidFill>
                  <a:srgbClr val="FFFFFF"/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94972-CC31-AB4B-AF52-0648CE82F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456558"/>
            <a:ext cx="900545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007D034-B69E-A742-8D96-D676D6BE536A}" type="slidenum">
              <a:rPr lang="en-US" sz="12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25</a:t>
            </a:fld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ADAC9B-F92C-4842-9DAB-A5E05F473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BF72-A98A-C94E-B426-83A581CEDFDC}" type="datetime3">
              <a:rPr lang="en-US" smtClean="0"/>
              <a:t>3 January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334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932688"/>
            <a:ext cx="4892040" cy="1773936"/>
          </a:xfrm>
        </p:spPr>
        <p:txBody>
          <a:bodyPr anchor="b">
            <a:normAutofit/>
          </a:bodyPr>
          <a:lstStyle/>
          <a:p>
            <a:r>
              <a:rPr lang="en-US" sz="4000"/>
              <a:t>What is dynamic memory allocation?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248" y="2898648"/>
            <a:ext cx="4892040" cy="3209544"/>
          </a:xfrm>
        </p:spPr>
        <p:txBody>
          <a:bodyPr anchor="t">
            <a:normAutofit/>
          </a:bodyPr>
          <a:lstStyle/>
          <a:p>
            <a:r>
              <a:rPr lang="en-US" sz="1600"/>
              <a:t>The act of allocating memory for variables on the heap (or called free store) during program run-time.</a:t>
            </a:r>
          </a:p>
          <a:p>
            <a:r>
              <a:rPr lang="en-US" sz="1600"/>
              <a:t>Quite different than compile time (static) allocation:</a:t>
            </a:r>
          </a:p>
          <a:p>
            <a:pPr lvl="1"/>
            <a:r>
              <a:rPr lang="en-US" sz="1600"/>
              <a:t>Compile time allocation (CTA) means memory for named variables is allocated by the compiler at compile time, </a:t>
            </a:r>
          </a:p>
          <a:p>
            <a:pPr lvl="1"/>
            <a:r>
              <a:rPr lang="en-US" sz="1600"/>
              <a:t>Dynamic memory allocation (DMA) means memory is allocated on-the-fly during run-time.</a:t>
            </a:r>
          </a:p>
          <a:p>
            <a:pPr lvl="1"/>
            <a:r>
              <a:rPr lang="en-US" sz="1600"/>
              <a:t>CTA requires the exact size and type of storage at compile time, DMA is calculated and allocates the exact memory it needs during run-time.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49A7284-D010-4ACB-A08A-FC3C3689B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erson wearing a red hat&#10;&#10;Description automatically generated">
            <a:extLst>
              <a:ext uri="{FF2B5EF4-FFF2-40B4-BE49-F238E27FC236}">
                <a16:creationId xmlns:a16="http://schemas.microsoft.com/office/drawing/2014/main" id="{29EB1B59-9E64-4742-84DF-63EA8DCB8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88" r="12539" b="1"/>
          <a:stretch/>
        </p:blipFill>
        <p:spPr>
          <a:xfrm>
            <a:off x="6748272" y="822412"/>
            <a:ext cx="5025525" cy="522232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1BF7A8B-97A4-F846-BB55-82E9A05F0E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508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2BF16F2-C71E-8E48-B4F3-78C7C7A961EC}" type="datetime3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 January 2020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2529F9-0188-304D-8D31-6B4127D33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84264" y="6355080"/>
            <a:ext cx="3621024" cy="36576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4C82D6-8C93-4742-9749-FA7CE940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4650" y="6355080"/>
            <a:ext cx="819150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E845C94-571D-FC46-9257-A353056ABCCB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26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005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932961"/>
            <a:ext cx="4887685" cy="1777419"/>
          </a:xfrm>
        </p:spPr>
        <p:txBody>
          <a:bodyPr anchor="b">
            <a:normAutofit/>
          </a:bodyPr>
          <a:lstStyle/>
          <a:p>
            <a:r>
              <a:rPr lang="en-US" sz="4000"/>
              <a:t>Why is dynamic memory allocation good?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248" y="2894530"/>
            <a:ext cx="4887685" cy="3209544"/>
          </a:xfrm>
        </p:spPr>
        <p:txBody>
          <a:bodyPr anchor="t">
            <a:normAutofit/>
          </a:bodyPr>
          <a:lstStyle/>
          <a:p>
            <a:r>
              <a:rPr lang="en-US" sz="1400"/>
              <a:t>Stack space is limited.</a:t>
            </a:r>
          </a:p>
          <a:p>
            <a:r>
              <a:rPr lang="en-US" sz="1400"/>
              <a:t>We sometimes want variables to last beyond the lifetime of its current scope:</a:t>
            </a:r>
          </a:p>
          <a:p>
            <a:pPr lvl="1"/>
            <a:r>
              <a:rPr lang="en-US" sz="1400"/>
              <a:t>Variables on the stack don’t last beyond its current scope.</a:t>
            </a:r>
          </a:p>
          <a:p>
            <a:pPr lvl="1"/>
            <a:r>
              <a:rPr lang="en-US" sz="1400"/>
              <a:t>Variables dynamically allocated on the heap can be accessed beyond the current scope.</a:t>
            </a:r>
          </a:p>
          <a:p>
            <a:r>
              <a:rPr lang="en-US" sz="1400"/>
              <a:t>We don’t always know exactly how much memory is needed to run a program.</a:t>
            </a:r>
          </a:p>
          <a:p>
            <a:pPr lvl="1"/>
            <a:r>
              <a:rPr lang="en-US" sz="1400"/>
              <a:t>Solution: dynamically allocate memory when it’s needed, however much is needed.</a:t>
            </a:r>
          </a:p>
          <a:p>
            <a:pPr lvl="1"/>
            <a:r>
              <a:rPr lang="en-US" sz="1400"/>
              <a:t>But how do we dynamically allocate memory?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8F36E2-BBE5-43FE-822F-AD8CAE08C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smoke&#10;&#10;Description automatically generated">
            <a:extLst>
              <a:ext uri="{FF2B5EF4-FFF2-40B4-BE49-F238E27FC236}">
                <a16:creationId xmlns:a16="http://schemas.microsoft.com/office/drawing/2014/main" id="{1440DFD8-11DB-404F-975D-F623DCFAB2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47" r="2" b="2"/>
          <a:stretch/>
        </p:blipFill>
        <p:spPr>
          <a:xfrm>
            <a:off x="6749145" y="573678"/>
            <a:ext cx="5103206" cy="5710645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2239D60-E937-9543-A047-EE93F7CC86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1248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A08493A-7A0A-1F4F-9206-E202DCDEEEF1}" type="datetime3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3 January 2020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87CD5B-A83D-2649-AFE1-6A01BB05C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5" y="6355080"/>
            <a:ext cx="3561804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7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273630-B4D3-9845-A427-505E55104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6538" y="6355080"/>
            <a:ext cx="1099647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E845C94-571D-FC46-9257-A353056ABCCB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27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638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57123B-BE9A-4119-B271-F97D52A0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/>
              <a:t>Dynamic memory allocation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027BF-F90C-4FBC-A7FD-06299C274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There are three standard </a:t>
            </a:r>
            <a:r>
              <a:rPr lang="en-US" sz="2400" b="1" dirty="0"/>
              <a:t>C</a:t>
            </a:r>
            <a:r>
              <a:rPr lang="en-US" sz="2400" dirty="0"/>
              <a:t> library functions to allocate memory, all of which are defined under </a:t>
            </a:r>
            <a:r>
              <a:rPr lang="en-US" sz="2400">
                <a:latin typeface="Courier" pitchFamily="2" charset="0"/>
                <a:cs typeface="Courier New" panose="02070309020205020404" pitchFamily="49" charset="0"/>
              </a:rPr>
              <a:t>stdlib.h</a:t>
            </a:r>
            <a:endParaRPr lang="en-US" sz="2400" dirty="0">
              <a:latin typeface="Courier" pitchFamily="2" charset="0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latin typeface="Courier" pitchFamily="2" charset="0"/>
                <a:cs typeface="Courier New" panose="02070309020205020404" pitchFamily="49" charset="0"/>
              </a:rPr>
              <a:t>malloc()</a:t>
            </a:r>
            <a:r>
              <a:rPr lang="en-US" dirty="0">
                <a:cs typeface="Courier New" panose="02070309020205020404" pitchFamily="49" charset="0"/>
              </a:rPr>
              <a:t>, </a:t>
            </a:r>
            <a:r>
              <a:rPr lang="en-US">
                <a:latin typeface="Courier" pitchFamily="2" charset="0"/>
                <a:cs typeface="Courier New" panose="02070309020205020404" pitchFamily="49" charset="0"/>
              </a:rPr>
              <a:t>calloc</a:t>
            </a:r>
            <a:r>
              <a:rPr lang="en-US" dirty="0">
                <a:latin typeface="Courier" pitchFamily="2" charset="0"/>
                <a:cs typeface="Courier New" panose="02070309020205020404" pitchFamily="49" charset="0"/>
              </a:rPr>
              <a:t>()</a:t>
            </a:r>
            <a:r>
              <a:rPr lang="en-US" dirty="0">
                <a:cs typeface="Courier New" panose="02070309020205020404" pitchFamily="49" charset="0"/>
              </a:rPr>
              <a:t>, and </a:t>
            </a:r>
            <a:r>
              <a:rPr lang="en-US">
                <a:latin typeface="Courier" pitchFamily="2" charset="0"/>
                <a:cs typeface="Courier New" panose="02070309020205020404" pitchFamily="49" charset="0"/>
              </a:rPr>
              <a:t>realloc</a:t>
            </a:r>
            <a:r>
              <a:rPr lang="en-US" dirty="0">
                <a:latin typeface="Courier" pitchFamily="2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2400" dirty="0">
                <a:cs typeface="Courier New" panose="02070309020205020404" pitchFamily="49" charset="0"/>
              </a:rPr>
              <a:t>These three functions dynamically allocate memory on the heap and returns a pointer to the allocated memory</a:t>
            </a:r>
          </a:p>
          <a:p>
            <a:r>
              <a:rPr lang="en-US" sz="2400" dirty="0">
                <a:cs typeface="Courier New" panose="02070309020205020404" pitchFamily="49" charset="0"/>
              </a:rPr>
              <a:t>Allocated memory must be freed using </a:t>
            </a:r>
            <a:r>
              <a:rPr lang="en-US" sz="2400" dirty="0">
                <a:latin typeface="Courier" pitchFamily="2" charset="0"/>
                <a:cs typeface="Courier New" panose="02070309020205020404" pitchFamily="49" charset="0"/>
              </a:rPr>
              <a:t>free()</a:t>
            </a:r>
            <a:r>
              <a:rPr lang="en-US" sz="2400" dirty="0">
                <a:cs typeface="Courier New" panose="02070309020205020404" pitchFamily="49" charset="0"/>
              </a:rPr>
              <a:t>.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Not freeing allocated memory can lead to depletion of system resources.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This is called a </a:t>
            </a:r>
            <a:r>
              <a:rPr lang="en-US" i="1" dirty="0">
                <a:cs typeface="Courier New" panose="02070309020205020404" pitchFamily="49" charset="0"/>
              </a:rPr>
              <a:t>memory leak</a:t>
            </a:r>
            <a:r>
              <a:rPr lang="en-US" dirty="0"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EE4605F-BF3E-924E-A2C3-7568667900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508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C2C8951-154A-544A-881A-E967A1EE2AD2}" type="datetime3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 January 2020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E136CC-86EF-45AA-92A2-6E79083FB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F8253C-18AA-4AEF-8349-5AB2238D5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129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6115CE-2302-49F0-BB44-C5A4BD626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/>
              <a:t>The Heap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DF17B-70C3-4441-83D1-D3BF093F8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200" dirty="0"/>
              <a:t>A large region of unmanaged, anonymous memory.</a:t>
            </a:r>
          </a:p>
          <a:p>
            <a:r>
              <a:rPr lang="en-US" sz="2200" dirty="0"/>
              <a:t>Only limitations are your computer’s physical limitations.</a:t>
            </a:r>
          </a:p>
          <a:p>
            <a:r>
              <a:rPr lang="en-US" sz="2200" dirty="0"/>
              <a:t>Slower to read from/write to due to the need for pointers.</a:t>
            </a:r>
          </a:p>
          <a:p>
            <a:r>
              <a:rPr lang="en-US" sz="2200" dirty="0"/>
              <a:t>Variables using heap memory can be accessed globally.</a:t>
            </a:r>
          </a:p>
          <a:p>
            <a:pPr lvl="1"/>
            <a:r>
              <a:rPr lang="en-US" sz="2200" dirty="0"/>
              <a:t>A benefit of using pointers; much easier to pass around pointers for large data structures.</a:t>
            </a:r>
          </a:p>
          <a:p>
            <a:r>
              <a:rPr lang="en-US" sz="2200" dirty="0"/>
              <a:t>Possible memory fragmentation can occur over time as blocks of memory are allocated and deallocated.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0EEFC67-7B49-684B-8BBD-9050FB1909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508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C7EE635-1D3E-054C-9671-A6F2D0E3BEF6}" type="datetime3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 January 2020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6ABB4A-E392-4BEC-9D24-CFB482122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4DCD5B-7E32-4682-A010-3079E8B52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900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4965EAE-E41A-435F-B993-07E824B6C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52F8994-E6D4-4311-9548-C3607BC43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F67E56-9199-7845-B21A-37222E09E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>
            <a:normAutofit/>
          </a:bodyPr>
          <a:lstStyle/>
          <a:p>
            <a:r>
              <a:rPr lang="en-US"/>
              <a:t>Review:  Memory Addresses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99862-61A8-F240-A3B4-705763446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142091" cy="3399518"/>
          </a:xfrm>
        </p:spPr>
        <p:txBody>
          <a:bodyPr>
            <a:normAutofit/>
          </a:bodyPr>
          <a:lstStyle/>
          <a:p>
            <a:r>
              <a:rPr lang="en-US" sz="2000"/>
              <a:t>Memory is stored in registers that can be accessed by a specific number (address).</a:t>
            </a:r>
          </a:p>
          <a:p>
            <a:r>
              <a:rPr lang="en-US" sz="2000"/>
              <a:t>Usually, each byte has a unique address.</a:t>
            </a:r>
          </a:p>
          <a:p>
            <a:r>
              <a:rPr lang="en-US" sz="2000"/>
              <a:t>Bytes are grouped into words (timeshare uses word size 4).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C0AE38-ABDF-42CF-8A5D-3F8DF730D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7583141" y="1202006"/>
            <a:ext cx="3936488" cy="73809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9624F-B30D-204D-94BA-40267FFD1C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C026D35-A806-2B4B-BE47-E900A5CB043F}" type="datetime3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 January 2020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A085F4-AA88-F544-81C6-992DF3337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16286" y="6356350"/>
            <a:ext cx="4550228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bg1">
                    <a:alpha val="80000"/>
                  </a:schemeClr>
                </a:solidFill>
              </a:rPr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24355-4F66-3742-AD7D-1BDE670C3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43456" y="6356350"/>
            <a:ext cx="111034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A7746DF-5696-164B-8458-044E63CAC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983047"/>
              </p:ext>
            </p:extLst>
          </p:nvPr>
        </p:nvGraphicFramePr>
        <p:xfrm>
          <a:off x="6409307" y="3140975"/>
          <a:ext cx="5110325" cy="287689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5249">
                  <a:extLst>
                    <a:ext uri="{9D8B030D-6E8A-4147-A177-3AD203B41FA5}">
                      <a16:colId xmlns:a16="http://schemas.microsoft.com/office/drawing/2014/main" val="271385967"/>
                    </a:ext>
                  </a:extLst>
                </a:gridCol>
                <a:gridCol w="1016269">
                  <a:extLst>
                    <a:ext uri="{9D8B030D-6E8A-4147-A177-3AD203B41FA5}">
                      <a16:colId xmlns:a16="http://schemas.microsoft.com/office/drawing/2014/main" val="743923938"/>
                    </a:ext>
                  </a:extLst>
                </a:gridCol>
                <a:gridCol w="1016269">
                  <a:extLst>
                    <a:ext uri="{9D8B030D-6E8A-4147-A177-3AD203B41FA5}">
                      <a16:colId xmlns:a16="http://schemas.microsoft.com/office/drawing/2014/main" val="329098647"/>
                    </a:ext>
                  </a:extLst>
                </a:gridCol>
                <a:gridCol w="1016269">
                  <a:extLst>
                    <a:ext uri="{9D8B030D-6E8A-4147-A177-3AD203B41FA5}">
                      <a16:colId xmlns:a16="http://schemas.microsoft.com/office/drawing/2014/main" val="2078897645"/>
                    </a:ext>
                  </a:extLst>
                </a:gridCol>
                <a:gridCol w="1016269">
                  <a:extLst>
                    <a:ext uri="{9D8B030D-6E8A-4147-A177-3AD203B41FA5}">
                      <a16:colId xmlns:a16="http://schemas.microsoft.com/office/drawing/2014/main" val="245260132"/>
                    </a:ext>
                  </a:extLst>
                </a:gridCol>
              </a:tblGrid>
              <a:tr h="305757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Address</a:t>
                      </a:r>
                    </a:p>
                  </a:txBody>
                  <a:tcPr marL="69490" marR="69490" marT="34745" marB="34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00</a:t>
                      </a:r>
                    </a:p>
                  </a:txBody>
                  <a:tcPr marL="69490" marR="69490" marT="34745" marB="34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04</a:t>
                      </a:r>
                    </a:p>
                  </a:txBody>
                  <a:tcPr marL="69490" marR="69490" marT="34745" marB="34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08</a:t>
                      </a:r>
                    </a:p>
                  </a:txBody>
                  <a:tcPr marL="69490" marR="69490" marT="34745" marB="34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0C</a:t>
                      </a:r>
                    </a:p>
                  </a:txBody>
                  <a:tcPr marL="69490" marR="69490" marT="34745" marB="34745"/>
                </a:tc>
                <a:extLst>
                  <a:ext uri="{0D108BD9-81ED-4DB2-BD59-A6C34878D82A}">
                    <a16:rowId xmlns:a16="http://schemas.microsoft.com/office/drawing/2014/main" val="618032092"/>
                  </a:ext>
                </a:extLst>
              </a:tr>
              <a:tr h="514228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A000_7FA0</a:t>
                      </a:r>
                    </a:p>
                  </a:txBody>
                  <a:tcPr marL="69490" marR="69490" marT="34745" marB="34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00000000</a:t>
                      </a:r>
                    </a:p>
                  </a:txBody>
                  <a:tcPr marL="69490" marR="69490" marT="34745" marB="34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00000000</a:t>
                      </a:r>
                    </a:p>
                  </a:txBody>
                  <a:tcPr marL="69490" marR="69490" marT="34745" marB="34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00000000</a:t>
                      </a:r>
                    </a:p>
                  </a:txBody>
                  <a:tcPr marL="69490" marR="69490" marT="34745" marB="34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00000000</a:t>
                      </a:r>
                    </a:p>
                  </a:txBody>
                  <a:tcPr marL="69490" marR="69490" marT="34745" marB="34745"/>
                </a:tc>
                <a:extLst>
                  <a:ext uri="{0D108BD9-81ED-4DB2-BD59-A6C34878D82A}">
                    <a16:rowId xmlns:a16="http://schemas.microsoft.com/office/drawing/2014/main" val="3202935535"/>
                  </a:ext>
                </a:extLst>
              </a:tr>
              <a:tr h="5142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A000_7FB0</a:t>
                      </a:r>
                    </a:p>
                  </a:txBody>
                  <a:tcPr marL="69490" marR="69490" marT="34745" marB="34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00000000</a:t>
                      </a:r>
                    </a:p>
                  </a:txBody>
                  <a:tcPr marL="69490" marR="69490" marT="34745" marB="34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00000001</a:t>
                      </a:r>
                    </a:p>
                  </a:txBody>
                  <a:tcPr marL="69490" marR="69490" marT="34745" marB="34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00000001</a:t>
                      </a:r>
                    </a:p>
                  </a:txBody>
                  <a:tcPr marL="69490" marR="69490" marT="34745" marB="34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00000002</a:t>
                      </a:r>
                    </a:p>
                  </a:txBody>
                  <a:tcPr marL="69490" marR="69490" marT="34745" marB="34745"/>
                </a:tc>
                <a:extLst>
                  <a:ext uri="{0D108BD9-81ED-4DB2-BD59-A6C34878D82A}">
                    <a16:rowId xmlns:a16="http://schemas.microsoft.com/office/drawing/2014/main" val="645787953"/>
                  </a:ext>
                </a:extLst>
              </a:tr>
              <a:tr h="5142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A000_7FC0</a:t>
                      </a:r>
                    </a:p>
                  </a:txBody>
                  <a:tcPr marL="69490" marR="69490" marT="34745" marB="34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00000003</a:t>
                      </a:r>
                    </a:p>
                  </a:txBody>
                  <a:tcPr marL="69490" marR="69490" marT="34745" marB="34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00000005</a:t>
                      </a:r>
                    </a:p>
                  </a:txBody>
                  <a:tcPr marL="69490" marR="69490" marT="34745" marB="34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00000008</a:t>
                      </a:r>
                    </a:p>
                  </a:txBody>
                  <a:tcPr marL="69490" marR="69490" marT="34745" marB="34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0000000D</a:t>
                      </a:r>
                    </a:p>
                  </a:txBody>
                  <a:tcPr marL="69490" marR="69490" marT="34745" marB="34745"/>
                </a:tc>
                <a:extLst>
                  <a:ext uri="{0D108BD9-81ED-4DB2-BD59-A6C34878D82A}">
                    <a16:rowId xmlns:a16="http://schemas.microsoft.com/office/drawing/2014/main" val="2328719724"/>
                  </a:ext>
                </a:extLst>
              </a:tr>
              <a:tr h="5142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A000_7FD0</a:t>
                      </a:r>
                    </a:p>
                  </a:txBody>
                  <a:tcPr marL="69490" marR="69490" marT="34745" marB="34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00000015</a:t>
                      </a:r>
                    </a:p>
                  </a:txBody>
                  <a:tcPr marL="69490" marR="69490" marT="34745" marB="34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00000022</a:t>
                      </a:r>
                    </a:p>
                  </a:txBody>
                  <a:tcPr marL="69490" marR="69490" marT="34745" marB="34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00000000</a:t>
                      </a:r>
                    </a:p>
                  </a:txBody>
                  <a:tcPr marL="69490" marR="69490" marT="34745" marB="34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9D000350</a:t>
                      </a:r>
                    </a:p>
                  </a:txBody>
                  <a:tcPr marL="69490" marR="69490" marT="34745" marB="34745"/>
                </a:tc>
                <a:extLst>
                  <a:ext uri="{0D108BD9-81ED-4DB2-BD59-A6C34878D82A}">
                    <a16:rowId xmlns:a16="http://schemas.microsoft.com/office/drawing/2014/main" val="4075779097"/>
                  </a:ext>
                </a:extLst>
              </a:tr>
              <a:tr h="5142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A000_7FE0</a:t>
                      </a:r>
                    </a:p>
                  </a:txBody>
                  <a:tcPr marL="69490" marR="69490" marT="34745" marB="34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00000000</a:t>
                      </a:r>
                    </a:p>
                  </a:txBody>
                  <a:tcPr marL="69490" marR="69490" marT="34745" marB="34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00000000</a:t>
                      </a:r>
                    </a:p>
                  </a:txBody>
                  <a:tcPr marL="69490" marR="69490" marT="34745" marB="34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00000000</a:t>
                      </a:r>
                    </a:p>
                  </a:txBody>
                  <a:tcPr marL="69490" marR="69490" marT="34745" marB="347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00000000</a:t>
                      </a:r>
                    </a:p>
                  </a:txBody>
                  <a:tcPr marL="69490" marR="69490" marT="34745" marB="34745"/>
                </a:tc>
                <a:extLst>
                  <a:ext uri="{0D108BD9-81ED-4DB2-BD59-A6C34878D82A}">
                    <a16:rowId xmlns:a16="http://schemas.microsoft.com/office/drawing/2014/main" val="1472621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182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latin typeface="Courier" pitchFamily="2" charset="0"/>
              </a:rPr>
              <a:t>malloc()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Defined as: </a:t>
            </a:r>
          </a:p>
          <a:p>
            <a:pPr lvl="1"/>
            <a:r>
              <a:rPr lang="en-US">
                <a:latin typeface="Courier" pitchFamily="2" charset="0"/>
              </a:rPr>
              <a:t>void* malloc(size_t size)</a:t>
            </a:r>
          </a:p>
          <a:p>
            <a:r>
              <a:rPr lang="en-US" sz="2400" dirty="0"/>
              <a:t>Returns a pointer to [</a:t>
            </a:r>
            <a:r>
              <a:rPr lang="en-US" sz="2400" dirty="0">
                <a:latin typeface="Courier" pitchFamily="2" charset="0"/>
              </a:rPr>
              <a:t>size</a:t>
            </a:r>
            <a:r>
              <a:rPr lang="en-US" sz="2400" dirty="0"/>
              <a:t>] bytes of uninitialized memory allocated on the heap.</a:t>
            </a:r>
          </a:p>
          <a:p>
            <a:r>
              <a:rPr lang="en-US" sz="2400" dirty="0"/>
              <a:t>The memory allocated by </a:t>
            </a:r>
            <a:r>
              <a:rPr lang="en-US" sz="2400" dirty="0">
                <a:latin typeface="Courier" pitchFamily="2" charset="0"/>
              </a:rPr>
              <a:t>malloc()</a:t>
            </a:r>
            <a:r>
              <a:rPr lang="en-US" sz="2400" dirty="0"/>
              <a:t> may contain junk data.</a:t>
            </a:r>
          </a:p>
          <a:p>
            <a:r>
              <a:rPr lang="en-US" sz="2400" dirty="0"/>
              <a:t>What happens when zero is passed as the specified number of bytes to allocate is implementation defined (avoid doing this).</a:t>
            </a:r>
          </a:p>
          <a:p>
            <a:r>
              <a:rPr lang="en-US" sz="2400" dirty="0"/>
              <a:t>Doesn’t check for overflow of [</a:t>
            </a:r>
            <a:r>
              <a:rPr lang="en-US" sz="2400" dirty="0">
                <a:latin typeface="Courier" pitchFamily="2" charset="0"/>
              </a:rPr>
              <a:t>size</a:t>
            </a:r>
            <a:r>
              <a:rPr lang="en-US" sz="2400" dirty="0"/>
              <a:t>] if it’s the result of an arithmetic operation, unlike </a:t>
            </a:r>
            <a:r>
              <a:rPr lang="en-US" sz="2400">
                <a:latin typeface="Courier" pitchFamily="2" charset="0"/>
              </a:rPr>
              <a:t>calloc</a:t>
            </a:r>
            <a:r>
              <a:rPr lang="en-US" sz="2400" dirty="0">
                <a:latin typeface="Courier" pitchFamily="2" charset="0"/>
              </a:rPr>
              <a:t>()</a:t>
            </a:r>
            <a:r>
              <a:rPr lang="en-US" sz="2400" dirty="0"/>
              <a:t>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E67D7CD-2E3A-904E-B3EA-786B18D304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508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90B5C70-299B-1142-9F42-D194D15C9A88}" type="datetime3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 January 2020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641C19-E5F8-A04B-B4A7-62CBE9DDE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75BB85-A44F-C04B-9759-096625F25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52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Example of </a:t>
            </a:r>
            <a:r>
              <a:rPr lang="en-US" sz="2600" kern="1200" dirty="0">
                <a:solidFill>
                  <a:srgbClr val="FFFFFF"/>
                </a:solidFill>
                <a:latin typeface="Courier" pitchFamily="2" charset="0"/>
              </a:rPr>
              <a:t>malloc()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814332" y="1189975"/>
            <a:ext cx="5636735" cy="447466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CC8411-1880-5E42-801C-E5A584816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6613" y="6456558"/>
            <a:ext cx="70321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3D522D-562F-EF41-917E-ACD87902A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456558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CC3F0F-F878-1641-B655-A67C5704C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54AE4-1869-0C47-AC99-46C899C617B2}" type="datetime3">
              <a:rPr lang="en-US" smtClean="0">
                <a:solidFill>
                  <a:schemeClr val="bg1"/>
                </a:solidFill>
              </a:rPr>
              <a:t>3 January 2020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267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latin typeface="Courier" pitchFamily="2" charset="0"/>
              </a:rPr>
              <a:t>calloc()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200"/>
              <a:t>Defined as:</a:t>
            </a:r>
          </a:p>
          <a:p>
            <a:pPr lvl="1"/>
            <a:r>
              <a:rPr lang="en-US" sz="2200"/>
              <a:t> </a:t>
            </a:r>
            <a:r>
              <a:rPr lang="en-US" sz="2200">
                <a:latin typeface="Courier" pitchFamily="2" charset="0"/>
              </a:rPr>
              <a:t>void* calloc(size_t nmemb, size_t size)</a:t>
            </a:r>
          </a:p>
          <a:p>
            <a:r>
              <a:rPr lang="en-US" sz="2200"/>
              <a:t>[</a:t>
            </a:r>
            <a:r>
              <a:rPr lang="en-US" sz="2200">
                <a:latin typeface="Courier" pitchFamily="2" charset="0"/>
              </a:rPr>
              <a:t>nmemb</a:t>
            </a:r>
            <a:r>
              <a:rPr lang="en-US" sz="2200"/>
              <a:t>] denotes the number of objects and [</a:t>
            </a:r>
            <a:r>
              <a:rPr lang="en-US" sz="2200">
                <a:latin typeface="Courier" pitchFamily="2" charset="0"/>
              </a:rPr>
              <a:t>size</a:t>
            </a:r>
            <a:r>
              <a:rPr lang="en-US" sz="2200"/>
              <a:t>] the size of each object.</a:t>
            </a:r>
          </a:p>
          <a:p>
            <a:r>
              <a:rPr lang="en-US" sz="2200"/>
              <a:t>Returns a pointer to [</a:t>
            </a:r>
            <a:r>
              <a:rPr lang="en-US" sz="2200">
                <a:latin typeface="Courier" pitchFamily="2" charset="0"/>
              </a:rPr>
              <a:t>nmemb</a:t>
            </a:r>
            <a:r>
              <a:rPr lang="en-US" sz="2200"/>
              <a:t>] * [</a:t>
            </a:r>
            <a:r>
              <a:rPr lang="en-US" sz="2200">
                <a:latin typeface="Courier" pitchFamily="2" charset="0"/>
              </a:rPr>
              <a:t>size</a:t>
            </a:r>
            <a:r>
              <a:rPr lang="en-US" sz="2200"/>
              <a:t>] bytes of allocated memory on the heap, in which each byte has been initialized to zero.</a:t>
            </a:r>
          </a:p>
          <a:p>
            <a:r>
              <a:rPr lang="en-US" sz="2200"/>
              <a:t>Like </a:t>
            </a:r>
            <a:r>
              <a:rPr lang="en-US" sz="2200">
                <a:latin typeface="Courier" pitchFamily="2" charset="0"/>
              </a:rPr>
              <a:t>malloc()</a:t>
            </a:r>
            <a:r>
              <a:rPr lang="en-US" sz="2200"/>
              <a:t>, behavior when [</a:t>
            </a:r>
            <a:r>
              <a:rPr lang="en-US" sz="2200">
                <a:latin typeface="Courier" pitchFamily="2" charset="0"/>
              </a:rPr>
              <a:t>nmemb</a:t>
            </a:r>
            <a:r>
              <a:rPr lang="en-US" sz="2200"/>
              <a:t>] is zero is implementation defined.</a:t>
            </a:r>
          </a:p>
          <a:p>
            <a:r>
              <a:rPr lang="en-US" sz="2200"/>
              <a:t>Generally slower than </a:t>
            </a:r>
            <a:r>
              <a:rPr lang="en-US" sz="2200">
                <a:latin typeface="Courier" pitchFamily="2" charset="0"/>
              </a:rPr>
              <a:t>malloc()</a:t>
            </a:r>
            <a:r>
              <a:rPr lang="en-US" sz="2200"/>
              <a:t>, but the tradeoff is that the contents of the allocated memory are known since it’s zeroed out.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8D3D4BF-E741-ED43-86A4-C02984ADC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508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BF4433-C5DB-364F-8DAF-75E401346A2B}" type="datetime3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 January 2020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552A79-0AFF-4047-83E7-B50A28EAA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8AA1E9-6558-A345-826E-F55FA2AAA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357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Example of </a:t>
            </a:r>
            <a:r>
              <a:rPr lang="en-US" sz="2600" kern="1200" dirty="0" err="1">
                <a:solidFill>
                  <a:srgbClr val="FFFFFF"/>
                </a:solidFill>
                <a:latin typeface="Courier" pitchFamily="2" charset="0"/>
              </a:rPr>
              <a:t>calloc</a:t>
            </a:r>
            <a:r>
              <a:rPr lang="en-US" sz="2600" kern="1200" dirty="0">
                <a:solidFill>
                  <a:srgbClr val="FFFFFF"/>
                </a:solidFill>
                <a:latin typeface="Courier" pitchFamily="2" charset="0"/>
              </a:rPr>
              <a:t>()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521665" y="1533087"/>
            <a:ext cx="6222068" cy="378843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BE50B3-7F14-FC4E-863C-0CE5E398D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6613" y="6456558"/>
            <a:ext cx="70321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784DD-E128-724B-B69C-1242C1FC7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456558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 dirty="0">
              <a:solidFill>
                <a:srgbClr val="898989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6C56DD-5FCF-C64F-A1E3-398819BF3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C9BC9-0A0D-244B-85DE-8E3A558F1717}" type="datetime3">
              <a:rPr lang="en-US" smtClean="0">
                <a:solidFill>
                  <a:schemeClr val="bg1"/>
                </a:solidFill>
              </a:rPr>
              <a:t>3 January 2020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8764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E0E711-F131-4F8E-8AA7-D544F8DDA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32688"/>
            <a:ext cx="4892040" cy="17739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kern="1200" dirty="0">
                <a:latin typeface="+mj-lt"/>
                <a:ea typeface="+mj-ea"/>
                <a:cs typeface="+mj-cs"/>
              </a:rPr>
              <a:t>Dynamic Memory Allocation example:</a:t>
            </a:r>
            <a:br>
              <a:rPr lang="en-US" sz="2800" kern="1200" dirty="0">
                <a:latin typeface="+mj-lt"/>
                <a:ea typeface="+mj-ea"/>
                <a:cs typeface="+mj-cs"/>
              </a:rPr>
            </a:br>
            <a:br>
              <a:rPr lang="en-US" sz="2800" kern="1200" dirty="0">
                <a:latin typeface="+mj-lt"/>
                <a:ea typeface="+mj-ea"/>
                <a:cs typeface="+mj-cs"/>
              </a:rPr>
            </a:br>
            <a:r>
              <a:rPr lang="en-US" sz="2800" kern="1200" dirty="0">
                <a:latin typeface="+mj-lt"/>
                <a:ea typeface="+mj-ea"/>
                <a:cs typeface="+mj-cs"/>
              </a:rPr>
              <a:t>A dynamic </a:t>
            </a:r>
            <a:r>
              <a:rPr lang="en-US" sz="2800" kern="1200" dirty="0">
                <a:latin typeface="Courier" pitchFamily="2" charset="0"/>
              </a:rPr>
              <a:t>n</a:t>
            </a:r>
            <a:r>
              <a:rPr lang="en-US" sz="2800" kern="1200" dirty="0">
                <a:latin typeface="+mn-lt"/>
              </a:rPr>
              <a:t> × </a:t>
            </a:r>
            <a:r>
              <a:rPr lang="en-US" sz="2800" kern="1200" dirty="0">
                <a:latin typeface="Courier" pitchFamily="2" charset="0"/>
              </a:rPr>
              <a:t>n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 matrix</a:t>
            </a:r>
            <a:endParaRPr lang="en-US" sz="2800" kern="1200"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2BC9D-D3AD-43C8-AD73-4FA8B874F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898648"/>
            <a:ext cx="4892040" cy="32095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Example of dynamically allocating an </a:t>
            </a:r>
            <a:r>
              <a:rPr lang="en-US" sz="2000" dirty="0">
                <a:latin typeface="Courier" pitchFamily="2" charset="0"/>
              </a:rPr>
              <a:t>n</a:t>
            </a:r>
            <a:r>
              <a:rPr lang="en-US" sz="2000" dirty="0"/>
              <a:t> × </a:t>
            </a:r>
            <a:r>
              <a:rPr lang="en-US" sz="2000" dirty="0">
                <a:latin typeface="Courier" pitchFamily="2" charset="0"/>
              </a:rPr>
              <a:t>n</a:t>
            </a:r>
            <a:r>
              <a:rPr lang="en-US" sz="2000" dirty="0"/>
              <a:t> matrix.</a:t>
            </a:r>
          </a:p>
          <a:p>
            <a:r>
              <a:rPr lang="en-US" sz="2000" kern="1200" dirty="0">
                <a:latin typeface="+mn-lt"/>
                <a:ea typeface="+mn-ea"/>
                <a:cs typeface="+mn-cs"/>
              </a:rPr>
              <a:t>The destructor, </a:t>
            </a:r>
            <a:r>
              <a:rPr lang="en-US" sz="2000" kern="1200">
                <a:latin typeface="Courier" pitchFamily="2" charset="0"/>
                <a:cs typeface="Courier New" panose="02070309020205020404" pitchFamily="49" charset="0"/>
              </a:rPr>
              <a:t>matrix_delete</a:t>
            </a:r>
            <a:r>
              <a:rPr lang="en-US" sz="2000" kern="1200" dirty="0">
                <a:latin typeface="Courier" pitchFamily="2" charset="0"/>
                <a:cs typeface="Courier New" panose="02070309020205020404" pitchFamily="49" charset="0"/>
              </a:rPr>
              <a:t>()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, iterates and frees the allocated memory for each pointer.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49A7284-D010-4ACB-A08A-FC3C3689B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8D03806-893D-46A3-B88C-843A0F30C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7710841" y="576072"/>
            <a:ext cx="3100387" cy="571500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74BB0D9-C9B3-3E44-89A2-FB33A137AF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508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5C6029A-67BF-8447-98EC-ADC44D78150A}" type="datetime3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 January 2020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5F6001-68ED-4553-9DF1-A69072CD8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84264" y="6355080"/>
            <a:ext cx="3621024" cy="365760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47ED2C-5DE2-48C3-A78C-3AD38619D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4650" y="6355080"/>
            <a:ext cx="81915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955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B33706-061C-4B40-8C5D-A5C49F3E4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8457"/>
            <a:ext cx="3322317" cy="2975876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Dynamic matrix:  </a:t>
            </a:r>
            <a:r>
              <a:rPr lang="en-US" kern="1200" dirty="0">
                <a:solidFill>
                  <a:schemeClr val="tx1"/>
                </a:solidFill>
                <a:latin typeface="Courier" pitchFamily="2" charset="0"/>
              </a:rPr>
              <a:t>main()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888A7A4-F660-4DCF-82CF-D36F19D5F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5402017" y="566916"/>
            <a:ext cx="6321870" cy="572416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D11135-E98F-EC4F-B48D-720704F583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1932335-E406-904D-B84D-42C094C43107}" type="datetime3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3 January 2020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A507C8-95B2-4B62-8100-5945F8B20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4467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3F7828-8025-4AF1-8B88-ED6FCC9A8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62308" y="6356350"/>
            <a:ext cx="159149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35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8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B33706-061C-4B40-8C5D-A5C49F3E4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8663" y="818457"/>
            <a:ext cx="4146114" cy="2975876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Dynamic matrix</a:t>
            </a:r>
            <a:b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kern="1200" dirty="0" err="1">
                <a:solidFill>
                  <a:schemeClr val="tx1"/>
                </a:solidFill>
                <a:latin typeface="Courier" pitchFamily="2" charset="0"/>
              </a:rPr>
              <a:t>matrix_create</a:t>
            </a:r>
            <a:r>
              <a:rPr lang="en-US" sz="2400" kern="1200" dirty="0">
                <a:solidFill>
                  <a:schemeClr val="tx1"/>
                </a:solidFill>
                <a:latin typeface="Courier" pitchFamily="2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88A7A4-F660-4DCF-82CF-D36F19D5F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716280" y="1779635"/>
            <a:ext cx="6436548" cy="329873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786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ACD165-0C7E-364F-9DA4-FCD7EE8908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13142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5873AED-AC82-B549-816C-355815A7E77E}" type="datetime3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3 January 2020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A507C8-95B2-4B62-8100-5945F8B20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96046" y="6356350"/>
            <a:ext cx="395678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3F7828-8025-4AF1-8B88-ED6FCC9A8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36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160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E66914B-CFDF-4644-B0D5-0F745E1805BF}"/>
              </a:ext>
            </a:extLst>
          </p:cNvPr>
          <p:cNvSpPr txBox="1">
            <a:spLocks/>
          </p:cNvSpPr>
          <p:nvPr/>
        </p:nvSpPr>
        <p:spPr>
          <a:xfrm>
            <a:off x="313156" y="818457"/>
            <a:ext cx="4221264" cy="2975876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Dynamic matrix</a:t>
            </a:r>
            <a:endParaRPr lang="en-US" sz="3400" dirty="0"/>
          </a:p>
          <a:p>
            <a:pPr>
              <a:spcAft>
                <a:spcPts val="600"/>
              </a:spcAft>
            </a:pP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Courier" pitchFamily="2" charset="0"/>
              </a:rPr>
              <a:t>matrix_delete</a:t>
            </a:r>
            <a:r>
              <a:rPr lang="en-US" sz="2400" kern="1200" dirty="0">
                <a:solidFill>
                  <a:schemeClr val="tx1"/>
                </a:solidFill>
                <a:latin typeface="Courier" pitchFamily="2" charset="0"/>
              </a:rPr>
              <a:t>()</a:t>
            </a:r>
            <a:endParaRPr lang="en-US" sz="3400" kern="1200" dirty="0">
              <a:solidFill>
                <a:schemeClr val="tx1"/>
              </a:solidFill>
              <a:latin typeface="Courier" pitchFamily="2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888A7A4-F660-4DCF-82CF-D36F19D5F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5344678" y="1626767"/>
            <a:ext cx="6436548" cy="3604465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518D24-71A4-8E4E-9072-7E901C045D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100F1FA-15C7-9542-9CBA-D19C91D36E09}" type="datetime3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3 January 2020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A507C8-95B2-4B62-8100-5945F8B20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4467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3F7828-8025-4AF1-8B88-ED6FCC9A8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62308" y="6356350"/>
            <a:ext cx="159149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37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216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latin typeface="Courier" pitchFamily="2" charset="0"/>
              </a:rPr>
              <a:t>realloc()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1900"/>
              <a:t>Defined as:</a:t>
            </a:r>
          </a:p>
          <a:p>
            <a:pPr lvl="1"/>
            <a:r>
              <a:rPr lang="en-US" sz="1900"/>
              <a:t> </a:t>
            </a:r>
            <a:r>
              <a:rPr lang="en-US" sz="1900">
                <a:latin typeface="Courier" pitchFamily="2" charset="0"/>
              </a:rPr>
              <a:t>void *realloc(void *ptr, size_t size)</a:t>
            </a:r>
          </a:p>
          <a:p>
            <a:r>
              <a:rPr lang="en-US" sz="1900"/>
              <a:t>Reallocates [</a:t>
            </a:r>
            <a:r>
              <a:rPr lang="en-US" sz="1900">
                <a:latin typeface="Courier" pitchFamily="2" charset="0"/>
              </a:rPr>
              <a:t>ptr</a:t>
            </a:r>
            <a:r>
              <a:rPr lang="en-US" sz="1900"/>
              <a:t>] to newly point at [</a:t>
            </a:r>
            <a:r>
              <a:rPr lang="en-US" sz="1900">
                <a:latin typeface="Courier" pitchFamily="2" charset="0"/>
              </a:rPr>
              <a:t>size</a:t>
            </a:r>
            <a:r>
              <a:rPr lang="en-US" sz="1900"/>
              <a:t>] bytes of allocated memory on the heap.</a:t>
            </a:r>
          </a:p>
          <a:p>
            <a:pPr lvl="1"/>
            <a:r>
              <a:rPr lang="en-US" sz="1900"/>
              <a:t>This is not strictly true; what </a:t>
            </a:r>
            <a:r>
              <a:rPr lang="en-US" sz="1900">
                <a:latin typeface="Courier" pitchFamily="2" charset="0"/>
              </a:rPr>
              <a:t>realloc()</a:t>
            </a:r>
            <a:r>
              <a:rPr lang="en-US" sz="1900"/>
              <a:t> actually does is deallocate the old object pointed to by [</a:t>
            </a:r>
            <a:r>
              <a:rPr lang="en-US" sz="1900">
                <a:latin typeface="Courier" pitchFamily="2" charset="0"/>
              </a:rPr>
              <a:t>ptr</a:t>
            </a:r>
            <a:r>
              <a:rPr lang="en-US" sz="1900"/>
              <a:t>] and return a pointer to [</a:t>
            </a:r>
            <a:r>
              <a:rPr lang="en-US" sz="1900">
                <a:latin typeface="Courier" pitchFamily="2" charset="0"/>
              </a:rPr>
              <a:t>size</a:t>
            </a:r>
            <a:r>
              <a:rPr lang="en-US" sz="1900"/>
              <a:t>] bytes of allocated but uninitialized memory.</a:t>
            </a:r>
          </a:p>
          <a:p>
            <a:r>
              <a:rPr lang="en-US" sz="1900"/>
              <a:t>If [</a:t>
            </a:r>
            <a:r>
              <a:rPr lang="en-US" sz="1900">
                <a:latin typeface="Courier" pitchFamily="2" charset="0"/>
              </a:rPr>
              <a:t>size</a:t>
            </a:r>
            <a:r>
              <a:rPr lang="en-US" sz="1900"/>
              <a:t>] is greater than the size of the originally allocated block of memory, the contents of the returned pointer contains everything from the original block, but the extra allocated memory is uninitialized</a:t>
            </a:r>
          </a:p>
          <a:p>
            <a:r>
              <a:rPr lang="en-US" sz="1900"/>
              <a:t>Else if [</a:t>
            </a:r>
            <a:r>
              <a:rPr lang="en-US" sz="1900">
                <a:latin typeface="Courier" pitchFamily="2" charset="0"/>
              </a:rPr>
              <a:t>size</a:t>
            </a:r>
            <a:r>
              <a:rPr lang="en-US" sz="1900"/>
              <a:t>] is less than the size of the originally allocated block of memory, the contents of the returned pointer contains exactly the beginning [</a:t>
            </a:r>
            <a:r>
              <a:rPr lang="en-US" sz="1900">
                <a:latin typeface="Courier" pitchFamily="2" charset="0"/>
              </a:rPr>
              <a:t>size</a:t>
            </a:r>
            <a:r>
              <a:rPr lang="en-US" sz="1900"/>
              <a:t>] bytes from the original block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9FAAB67-6E26-154B-A11C-C9D9C19354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508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D496CBC-C45F-D141-8EEA-A6AEFAB90802}" type="datetime3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 January 2020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3DFDAC-0115-4C4E-AB2E-B9525C4B1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0F8137-7D72-AB49-ACA3-A241A6C31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38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33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A56860-E5BE-9D4E-AC25-75D7B0DEB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Dynamically Growing Stack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F5AE4B2B-DF9D-B043-A4B1-6D09DB1579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>
          <a:xfrm>
            <a:off x="6916290" y="492573"/>
            <a:ext cx="3028608" cy="588079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B66C8F-2C65-A743-B7FC-0A3637989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3822" y="6444032"/>
            <a:ext cx="46158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200" kern="1200" dirty="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2E6980-58DA-E84C-B0C8-23ECFD7B8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91022" y="6444032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 sz="120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39</a:t>
            </a:fld>
            <a:endParaRPr lang="en-US" sz="1200" kern="1200">
              <a:solidFill>
                <a:srgbClr val="59595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F82A8-9FDA-964B-AF32-2E64B85FA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979D7-8EA3-1A40-8D27-018301C2C39C}" type="datetime3">
              <a:rPr lang="en-US" smtClean="0"/>
              <a:t>3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270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746E2A38-ACC8-44E6-85E2-A79CBAF15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5111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F67E56-9199-7845-B21A-37222E09E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438559"/>
            <a:ext cx="3649704" cy="1881559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Pointers and addresses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99862-61A8-F240-A3B4-705763446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597" y="438559"/>
            <a:ext cx="6745314" cy="1881559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Pointers are said to point at the address they are assigned.</a:t>
            </a:r>
          </a:p>
          <a:p>
            <a:r>
              <a:rPr lang="en-US" sz="2000">
                <a:solidFill>
                  <a:schemeClr val="bg1"/>
                </a:solidFill>
              </a:rPr>
              <a:t>Can assign a pointer the address of a variable using the address-of operator (&amp;).</a:t>
            </a:r>
          </a:p>
          <a:p>
            <a:r>
              <a:rPr lang="en-US" sz="2000">
                <a:solidFill>
                  <a:schemeClr val="bg1"/>
                </a:solidFill>
              </a:rPr>
              <a:t>Multiple pointers can point to the same address.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28BB82-54F8-4B48-B1AC-E1342EF23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548639" y="3249194"/>
            <a:ext cx="5422392" cy="254852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D1C53-5E5F-654D-927E-295057E751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0B11967-9FE4-C343-9527-39ADE63D543D}" type="datetime3">
              <a:rPr lang="en-US" smtClean="0"/>
              <a:pPr>
                <a:spcAft>
                  <a:spcPts val="600"/>
                </a:spcAft>
              </a:pPr>
              <a:t>3 January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A085F4-AA88-F544-81C6-992DF3337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© 2020 Darrell Long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24355-4F66-3742-AD7D-1BDE670C3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F81C4AE-B463-7941-8180-CAFB07681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76268"/>
              </p:ext>
            </p:extLst>
          </p:nvPr>
        </p:nvGraphicFramePr>
        <p:xfrm>
          <a:off x="6220967" y="2997167"/>
          <a:ext cx="5422395" cy="305257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09079">
                  <a:extLst>
                    <a:ext uri="{9D8B030D-6E8A-4147-A177-3AD203B41FA5}">
                      <a16:colId xmlns:a16="http://schemas.microsoft.com/office/drawing/2014/main" val="271385967"/>
                    </a:ext>
                  </a:extLst>
                </a:gridCol>
                <a:gridCol w="1078329">
                  <a:extLst>
                    <a:ext uri="{9D8B030D-6E8A-4147-A177-3AD203B41FA5}">
                      <a16:colId xmlns:a16="http://schemas.microsoft.com/office/drawing/2014/main" val="743923938"/>
                    </a:ext>
                  </a:extLst>
                </a:gridCol>
                <a:gridCol w="1078329">
                  <a:extLst>
                    <a:ext uri="{9D8B030D-6E8A-4147-A177-3AD203B41FA5}">
                      <a16:colId xmlns:a16="http://schemas.microsoft.com/office/drawing/2014/main" val="329098647"/>
                    </a:ext>
                  </a:extLst>
                </a:gridCol>
                <a:gridCol w="1078329">
                  <a:extLst>
                    <a:ext uri="{9D8B030D-6E8A-4147-A177-3AD203B41FA5}">
                      <a16:colId xmlns:a16="http://schemas.microsoft.com/office/drawing/2014/main" val="2078897645"/>
                    </a:ext>
                  </a:extLst>
                </a:gridCol>
                <a:gridCol w="1078329">
                  <a:extLst>
                    <a:ext uri="{9D8B030D-6E8A-4147-A177-3AD203B41FA5}">
                      <a16:colId xmlns:a16="http://schemas.microsoft.com/office/drawing/2014/main" val="245260132"/>
                    </a:ext>
                  </a:extLst>
                </a:gridCol>
              </a:tblGrid>
              <a:tr h="324429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Address</a:t>
                      </a:r>
                    </a:p>
                  </a:txBody>
                  <a:tcPr marL="73734" marR="73734" marT="36867" marB="36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00</a:t>
                      </a:r>
                    </a:p>
                  </a:txBody>
                  <a:tcPr marL="73734" marR="73734" marT="36867" marB="36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04</a:t>
                      </a:r>
                    </a:p>
                  </a:txBody>
                  <a:tcPr marL="73734" marR="73734" marT="36867" marB="36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08</a:t>
                      </a:r>
                    </a:p>
                  </a:txBody>
                  <a:tcPr marL="73734" marR="73734" marT="36867" marB="36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0C</a:t>
                      </a:r>
                    </a:p>
                  </a:txBody>
                  <a:tcPr marL="73734" marR="73734" marT="36867" marB="36867"/>
                </a:tc>
                <a:extLst>
                  <a:ext uri="{0D108BD9-81ED-4DB2-BD59-A6C34878D82A}">
                    <a16:rowId xmlns:a16="http://schemas.microsoft.com/office/drawing/2014/main" val="618032092"/>
                  </a:ext>
                </a:extLst>
              </a:tr>
              <a:tr h="545630"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A000_7FA0</a:t>
                      </a:r>
                    </a:p>
                  </a:txBody>
                  <a:tcPr marL="73734" marR="73734" marT="36867" marB="36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00000000</a:t>
                      </a:r>
                    </a:p>
                  </a:txBody>
                  <a:tcPr marL="73734" marR="73734" marT="36867" marB="36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00000000</a:t>
                      </a:r>
                    </a:p>
                  </a:txBody>
                  <a:tcPr marL="73734" marR="73734" marT="36867" marB="36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00000000</a:t>
                      </a:r>
                    </a:p>
                  </a:txBody>
                  <a:tcPr marL="73734" marR="73734" marT="36867" marB="36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00000000</a:t>
                      </a:r>
                    </a:p>
                  </a:txBody>
                  <a:tcPr marL="73734" marR="73734" marT="36867" marB="36867"/>
                </a:tc>
                <a:extLst>
                  <a:ext uri="{0D108BD9-81ED-4DB2-BD59-A6C34878D82A}">
                    <a16:rowId xmlns:a16="http://schemas.microsoft.com/office/drawing/2014/main" val="3202935535"/>
                  </a:ext>
                </a:extLst>
              </a:tr>
              <a:tr h="5456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A000_7FB0</a:t>
                      </a:r>
                    </a:p>
                  </a:txBody>
                  <a:tcPr marL="73734" marR="73734" marT="36867" marB="36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00000000</a:t>
                      </a:r>
                    </a:p>
                  </a:txBody>
                  <a:tcPr marL="73734" marR="73734" marT="36867" marB="36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00000000</a:t>
                      </a:r>
                    </a:p>
                  </a:txBody>
                  <a:tcPr marL="73734" marR="73734" marT="36867" marB="36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00000000</a:t>
                      </a:r>
                    </a:p>
                  </a:txBody>
                  <a:tcPr marL="73734" marR="73734" marT="36867" marB="36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00000000</a:t>
                      </a:r>
                    </a:p>
                  </a:txBody>
                  <a:tcPr marL="73734" marR="73734" marT="36867" marB="36867"/>
                </a:tc>
                <a:extLst>
                  <a:ext uri="{0D108BD9-81ED-4DB2-BD59-A6C34878D82A}">
                    <a16:rowId xmlns:a16="http://schemas.microsoft.com/office/drawing/2014/main" val="645787953"/>
                  </a:ext>
                </a:extLst>
              </a:tr>
              <a:tr h="5456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A000_7FC0</a:t>
                      </a:r>
                    </a:p>
                  </a:txBody>
                  <a:tcPr marL="73734" marR="73734" marT="36867" marB="36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00000000</a:t>
                      </a:r>
                    </a:p>
                  </a:txBody>
                  <a:tcPr marL="73734" marR="73734" marT="36867" marB="36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00000000</a:t>
                      </a:r>
                    </a:p>
                  </a:txBody>
                  <a:tcPr marL="73734" marR="73734" marT="36867" marB="36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A0007FD0</a:t>
                      </a:r>
                    </a:p>
                  </a:txBody>
                  <a:tcPr marL="73734" marR="73734" marT="36867" marB="36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A0007FD0</a:t>
                      </a:r>
                    </a:p>
                  </a:txBody>
                  <a:tcPr marL="73734" marR="73734" marT="36867" marB="36867"/>
                </a:tc>
                <a:extLst>
                  <a:ext uri="{0D108BD9-81ED-4DB2-BD59-A6C34878D82A}">
                    <a16:rowId xmlns:a16="http://schemas.microsoft.com/office/drawing/2014/main" val="2328719724"/>
                  </a:ext>
                </a:extLst>
              </a:tr>
              <a:tr h="5456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A000_7FD0</a:t>
                      </a:r>
                    </a:p>
                  </a:txBody>
                  <a:tcPr marL="73734" marR="73734" marT="36867" marB="36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rgbClr val="FF0000"/>
                          </a:solidFill>
                        </a:rPr>
                        <a:t>0000002A</a:t>
                      </a:r>
                    </a:p>
                  </a:txBody>
                  <a:tcPr marL="73734" marR="73734" marT="36867" marB="36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00000000</a:t>
                      </a:r>
                    </a:p>
                  </a:txBody>
                  <a:tcPr marL="73734" marR="73734" marT="36867" marB="36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00000000</a:t>
                      </a:r>
                    </a:p>
                  </a:txBody>
                  <a:tcPr marL="73734" marR="73734" marT="36867" marB="36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00000000</a:t>
                      </a:r>
                    </a:p>
                  </a:txBody>
                  <a:tcPr marL="73734" marR="73734" marT="36867" marB="36867"/>
                </a:tc>
                <a:extLst>
                  <a:ext uri="{0D108BD9-81ED-4DB2-BD59-A6C34878D82A}">
                    <a16:rowId xmlns:a16="http://schemas.microsoft.com/office/drawing/2014/main" val="4075779097"/>
                  </a:ext>
                </a:extLst>
              </a:tr>
              <a:tr h="5456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/>
                        <a:t>A000_7FE0</a:t>
                      </a:r>
                    </a:p>
                  </a:txBody>
                  <a:tcPr marL="73734" marR="73734" marT="36867" marB="36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00000000</a:t>
                      </a:r>
                    </a:p>
                  </a:txBody>
                  <a:tcPr marL="73734" marR="73734" marT="36867" marB="36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00000000</a:t>
                      </a:r>
                    </a:p>
                  </a:txBody>
                  <a:tcPr marL="73734" marR="73734" marT="36867" marB="36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00000000</a:t>
                      </a:r>
                    </a:p>
                  </a:txBody>
                  <a:tcPr marL="73734" marR="73734" marT="36867" marB="36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00000000</a:t>
                      </a:r>
                    </a:p>
                  </a:txBody>
                  <a:tcPr marL="73734" marR="73734" marT="36867" marB="36867"/>
                </a:tc>
                <a:extLst>
                  <a:ext uri="{0D108BD9-81ED-4DB2-BD59-A6C34878D82A}">
                    <a16:rowId xmlns:a16="http://schemas.microsoft.com/office/drawing/2014/main" val="1472621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13836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455A1BC-5F25-6E46-97FA-3D24837F4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2005" b="1"/>
          <a:stretch/>
        </p:blipFill>
        <p:spPr>
          <a:xfrm>
            <a:off x="320040" y="320040"/>
            <a:ext cx="11548872" cy="446227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38A241E-0395-41E5-8607-BAA2799A4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892040"/>
            <a:ext cx="11548872" cy="1645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2D4360-38BF-EE4B-B069-0DE9E1C3D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5093208"/>
            <a:ext cx="6973204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Dynamic Stack: </a:t>
            </a:r>
            <a:r>
              <a:rPr lang="en-US" sz="2800" dirty="0" err="1">
                <a:solidFill>
                  <a:schemeClr val="bg1"/>
                </a:solidFill>
                <a:latin typeface="Courier" pitchFamily="2" charset="0"/>
              </a:rPr>
              <a:t>stack_create</a:t>
            </a:r>
            <a:r>
              <a:rPr lang="en-US" sz="2800" dirty="0">
                <a:solidFill>
                  <a:schemeClr val="bg1"/>
                </a:solidFill>
                <a:latin typeface="Courier" pitchFamily="2" charset="0"/>
              </a:rPr>
              <a:t>()</a:t>
            </a:r>
            <a:endParaRPr lang="en-US" dirty="0">
              <a:solidFill>
                <a:schemeClr val="bg1"/>
              </a:solidFill>
              <a:latin typeface="Courier" pitchFamily="2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352288-84AD-4CA8-BCD5-76C29D34E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64106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9A9612-8EDC-1F4B-ADA5-D41B7A4BC0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3257" y="6553690"/>
            <a:ext cx="283905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7004B15-35B7-B246-A9F0-1DE1B08B27F8}" type="datetime3">
              <a:rPr lang="en-US" sz="105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 January 2020</a:t>
            </a:fld>
            <a:endParaRPr lang="en-US" sz="1050"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Calibri" panose="020F050202020403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31013C-A83A-5440-8AA7-452DBB9D5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80588" y="6553690"/>
            <a:ext cx="5053698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sz="1050" kern="120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Calibri" panose="020F0502020204030204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41F476-66A0-A846-87FE-85B59F179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5314" y="6553690"/>
            <a:ext cx="1128486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E845C94-571D-FC46-9257-A353056ABCCB}" type="slidenum">
              <a:rPr lang="en-US" sz="105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40</a:t>
            </a:fld>
            <a:endParaRPr lang="en-US" sz="1050"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510165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6D352B-8F52-364E-8076-38EE852C7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182" b="1"/>
          <a:stretch/>
        </p:blipFill>
        <p:spPr>
          <a:xfrm>
            <a:off x="320040" y="320040"/>
            <a:ext cx="11548872" cy="446227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38A241E-0395-41E5-8607-BAA2799A4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892040"/>
            <a:ext cx="11548872" cy="1645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F32B94-F835-5047-B571-40C02FD79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5093208"/>
            <a:ext cx="6973204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Dynamic Stack: </a:t>
            </a:r>
            <a:r>
              <a:rPr lang="en-US" sz="3200" dirty="0" err="1">
                <a:solidFill>
                  <a:schemeClr val="bg1"/>
                </a:solidFill>
                <a:latin typeface="Courier" pitchFamily="2" charset="0"/>
              </a:rPr>
              <a:t>stack_push</a:t>
            </a:r>
            <a:r>
              <a:rPr lang="en-US" sz="3200" dirty="0">
                <a:solidFill>
                  <a:schemeClr val="bg1"/>
                </a:solidFill>
                <a:latin typeface="Courier" pitchFamily="2" charset="0"/>
              </a:rPr>
              <a:t>()</a:t>
            </a:r>
            <a:endParaRPr lang="en-US" dirty="0">
              <a:solidFill>
                <a:schemeClr val="bg1"/>
              </a:solidFill>
              <a:latin typeface="Courier" pitchFamily="2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352288-84AD-4CA8-BCD5-76C29D34E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64106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571698-F4AA-E349-9228-6462263894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3257" y="6553690"/>
            <a:ext cx="283905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CCFC7AF-6626-EC43-A556-64F9980E2332}" type="datetime3">
              <a:rPr lang="en-US" sz="105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 January 2020</a:t>
            </a:fld>
            <a:endParaRPr lang="en-US" sz="1050"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Calibri" panose="020F050202020403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7689F7-BD06-4D4E-A756-8450E75A6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80588" y="6553690"/>
            <a:ext cx="5053698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sz="1050" kern="120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Calibri" panose="020F0502020204030204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5B6459-F3C6-D44B-ABB1-27A9ABA05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5314" y="6553690"/>
            <a:ext cx="1128486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E845C94-571D-FC46-9257-A353056ABCCB}" type="slidenum">
              <a:rPr lang="en-US" sz="105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41</a:t>
            </a:fld>
            <a:endParaRPr lang="en-US" sz="1050"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50753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002" y="365125"/>
            <a:ext cx="3973667" cy="581183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Courier" pitchFamily="2" charset="0"/>
              </a:rPr>
              <a:t>free()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6927" y="365125"/>
            <a:ext cx="5996871" cy="5811837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If we allocate memory, we must also be able to deallocate (or free) memory.</a:t>
            </a:r>
          </a:p>
          <a:p>
            <a:r>
              <a:rPr lang="en-US" sz="2000">
                <a:solidFill>
                  <a:srgbClr val="FFFFFF"/>
                </a:solidFill>
              </a:rPr>
              <a:t>Another standard C library functions specifically for deallocating memory allocated by </a:t>
            </a:r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malloc()</a:t>
            </a:r>
            <a:r>
              <a:rPr lang="en-US" sz="2000">
                <a:solidFill>
                  <a:srgbClr val="FFFFFF"/>
                </a:solidFill>
              </a:rPr>
              <a:t>, </a:t>
            </a:r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calloc()</a:t>
            </a:r>
            <a:r>
              <a:rPr lang="en-US" sz="2000">
                <a:solidFill>
                  <a:srgbClr val="FFFFFF"/>
                </a:solidFill>
              </a:rPr>
              <a:t>, or </a:t>
            </a:r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realloc()</a:t>
            </a:r>
            <a:r>
              <a:rPr lang="en-US" sz="2000">
                <a:solidFill>
                  <a:srgbClr val="FFFFFF"/>
                </a:solidFill>
              </a:rPr>
              <a:t>. </a:t>
            </a:r>
          </a:p>
          <a:p>
            <a:r>
              <a:rPr lang="en-US" sz="2000">
                <a:solidFill>
                  <a:srgbClr val="FFFFFF"/>
                </a:solidFill>
              </a:rPr>
              <a:t>Defined as </a:t>
            </a:r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void free(void *ptr)</a:t>
            </a:r>
          </a:p>
          <a:p>
            <a:r>
              <a:rPr lang="en-US" sz="2000">
                <a:solidFill>
                  <a:srgbClr val="FFFFFF"/>
                </a:solidFill>
              </a:rPr>
              <a:t>Deallocates the memory space pointed to by [ptr].</a:t>
            </a:r>
          </a:p>
          <a:p>
            <a:r>
              <a:rPr lang="en-US" sz="2000">
                <a:solidFill>
                  <a:srgbClr val="FFFFFF"/>
                </a:solidFill>
              </a:rPr>
              <a:t>Memory leaks occur if allocated memory isn’t freed.</a:t>
            </a:r>
          </a:p>
          <a:p>
            <a:r>
              <a:rPr lang="en-US" sz="2000">
                <a:solidFill>
                  <a:srgbClr val="FFFFFF"/>
                </a:solidFill>
              </a:rPr>
              <a:t>Segmentation faults/core dumps can occur if a program tries to access memory locations that it isn’t allowed to access.</a:t>
            </a:r>
          </a:p>
          <a:p>
            <a:r>
              <a:rPr lang="en-US" sz="2000">
                <a:solidFill>
                  <a:srgbClr val="FFFFFF"/>
                </a:solidFill>
              </a:rPr>
              <a:t>Pointers that have been freed should be set to </a:t>
            </a:r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NULL</a:t>
            </a:r>
            <a:r>
              <a:rPr lang="en-US" sz="2000">
                <a:solidFill>
                  <a:srgbClr val="FFFFFF"/>
                </a:solidFill>
              </a:rPr>
              <a:t> to mitigate use-after-free vulnerabilities.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75637A3-2BEF-1B4A-9221-30EB68D950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0F3BCCD-5486-A246-AD71-5A78626F6F1C}" type="datetime3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3 January 2020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1C68FE-B757-F148-9DCE-4F725DDD2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>
                    <a:alpha val="80000"/>
                  </a:srgb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76DFC-02D7-F347-A991-4399C2C3E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42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916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prstGeom prst="ellipse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000"/>
              <a:t>Example of free()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99DDE80-7F51-724D-9612-5E490963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8466" y="6494136"/>
            <a:ext cx="2246648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535C033-2964-CA47-930D-35F22DBD5BBC}" type="datetime3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 January 2020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66" r="-1" b="-1"/>
          <a:stretch/>
        </p:blipFill>
        <p:spPr>
          <a:xfrm>
            <a:off x="4654297" y="12536"/>
            <a:ext cx="7537704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E9F7E95-45C7-40B3-ACDD-5611F1ED7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3142" y="0"/>
            <a:ext cx="126124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A44EEB-842A-BD42-8DC9-9B5B9C5D0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43984" y="6494136"/>
            <a:ext cx="573869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 dirty="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2CD80B-79A2-3547-848D-D8491F321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494136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E845C94-571D-FC46-9257-A353056ABCCB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43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088413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002" y="365125"/>
            <a:ext cx="3973667" cy="581183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Detecting Memory Leaks and Segmentation Faults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6927" y="365125"/>
            <a:ext cx="5996871" cy="5811837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Memory leaks and segmentation faults, as well as other errors, can be detected using </a:t>
            </a:r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gdb</a:t>
            </a:r>
            <a:r>
              <a:rPr lang="en-US" sz="2000">
                <a:solidFill>
                  <a:srgbClr val="FFFFFF"/>
                </a:solidFill>
              </a:rPr>
              <a:t>, </a:t>
            </a:r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infer</a:t>
            </a:r>
            <a:r>
              <a:rPr lang="en-US" sz="2000">
                <a:solidFill>
                  <a:srgbClr val="FFFFFF"/>
                </a:solidFill>
              </a:rPr>
              <a:t>, or </a:t>
            </a:r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valgrind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These tools can be found on the UCSC Unix timeshare.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Should be used in tandem when debugging.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8569454-1C8E-D14A-A8A8-23466467B6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8711EEA-DDD5-6C4C-A1BF-BBBFA097D20D}" type="datetime3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3 January 2020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3DFBC4-E554-3840-95BA-1C6B5ABAF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>
                    <a:alpha val="80000"/>
                  </a:srgb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F92797-B7E9-6B42-91B8-4AC3DBE5B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44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908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292" y="513612"/>
            <a:ext cx="9894133" cy="1031216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Courier" pitchFamily="2" charset="0"/>
              </a:rPr>
              <a:t>infer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69600" y="3285595"/>
            <a:ext cx="4938000" cy="1374255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81373" y="2279151"/>
            <a:ext cx="3627063" cy="3387145"/>
          </a:xfrm>
        </p:spPr>
        <p:txBody>
          <a:bodyPr anchor="ctr">
            <a:normAutofit lnSpcReduction="10000"/>
          </a:bodyPr>
          <a:lstStyle/>
          <a:p>
            <a:r>
              <a:rPr lang="en-US" sz="2400" dirty="0"/>
              <a:t>A static analysis tool to detect bugs in </a:t>
            </a:r>
            <a:r>
              <a:rPr lang="en-US" sz="2400" b="1" dirty="0"/>
              <a:t>C</a:t>
            </a:r>
            <a:r>
              <a:rPr lang="en-US" sz="2400" dirty="0"/>
              <a:t>, C++, and Java.</a:t>
            </a:r>
          </a:p>
          <a:p>
            <a:r>
              <a:rPr lang="en-US" sz="2400" dirty="0"/>
              <a:t>Checks for null pointer exceptions, resource leakage, race conditions, and missing lock guards.</a:t>
            </a:r>
          </a:p>
          <a:p>
            <a:r>
              <a:rPr lang="en-US" sz="2400" dirty="0"/>
              <a:t>On the left is an example of a </a:t>
            </a:r>
            <a:r>
              <a:rPr lang="en-US" sz="2400" dirty="0">
                <a:latin typeface="Courier" pitchFamily="2" charset="0"/>
              </a:rPr>
              <a:t>make infer</a:t>
            </a:r>
            <a:r>
              <a:rPr lang="en-US" sz="2400" dirty="0"/>
              <a:t> target in a </a:t>
            </a:r>
            <a:r>
              <a:rPr lang="en-US" sz="2400" dirty="0" err="1">
                <a:latin typeface="Courier" pitchFamily="2" charset="0"/>
              </a:rPr>
              <a:t>Makefile</a:t>
            </a:r>
            <a:r>
              <a:rPr lang="en-US" sz="2400" dirty="0">
                <a:latin typeface="Courier" pitchFamily="2" charset="0"/>
              </a:rPr>
              <a:t>.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6BBC9-3ED7-EF48-8228-81DB401D7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100">
                <a:solidFill>
                  <a:prstClr val="black">
                    <a:tint val="75000"/>
                  </a:prstClr>
                </a:solidFill>
              </a:rPr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8C773-7E22-314D-BB3F-336CFB6BC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45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EBA32E-A8E6-5643-BA8A-F448E698D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F87CC-1B6B-414F-AE73-24B26DC9ED86}" type="datetime3">
              <a:rPr lang="en-US" smtClean="0"/>
              <a:t>3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0692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713232"/>
            <a:ext cx="5154168" cy="1197864"/>
          </a:xfrm>
        </p:spPr>
        <p:txBody>
          <a:bodyPr>
            <a:normAutofit/>
          </a:bodyPr>
          <a:lstStyle/>
          <a:p>
            <a:r>
              <a:rPr lang="en-US" err="1">
                <a:latin typeface="Courier" pitchFamily="2" charset="0"/>
              </a:rPr>
              <a:t>valgrind</a:t>
            </a:r>
            <a:endParaRPr lang="en-US">
              <a:latin typeface="Courier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831087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248" y="2048256"/>
            <a:ext cx="5154168" cy="4123944"/>
          </a:xfrm>
        </p:spPr>
        <p:txBody>
          <a:bodyPr anchor="t">
            <a:normAutofit/>
          </a:bodyPr>
          <a:lstStyle/>
          <a:p>
            <a:r>
              <a:rPr lang="en-US" sz="1700"/>
              <a:t>A collection of dynamic analysis tools.</a:t>
            </a:r>
          </a:p>
          <a:p>
            <a:r>
              <a:rPr lang="en-US" sz="1700"/>
              <a:t>Usually used for its </a:t>
            </a:r>
            <a:r>
              <a:rPr lang="en-US" sz="1700">
                <a:latin typeface="Courier" pitchFamily="2" charset="0"/>
              </a:rPr>
              <a:t>memcheck</a:t>
            </a:r>
            <a:r>
              <a:rPr lang="en-US" sz="1700"/>
              <a:t> tool, which can detect:</a:t>
            </a:r>
          </a:p>
          <a:p>
            <a:pPr lvl="1"/>
            <a:r>
              <a:rPr lang="en-US" sz="1700"/>
              <a:t>Use of uninitialized memory.</a:t>
            </a:r>
          </a:p>
          <a:p>
            <a:pPr lvl="1"/>
            <a:r>
              <a:rPr lang="en-US" sz="1700"/>
              <a:t>Reading/writing memory after it has been freed.</a:t>
            </a:r>
          </a:p>
          <a:p>
            <a:pPr lvl="1"/>
            <a:r>
              <a:rPr lang="en-US" sz="1700"/>
              <a:t>Reading/writing off the end of allocated blocks of memory.</a:t>
            </a:r>
          </a:p>
          <a:p>
            <a:pPr lvl="1"/>
            <a:r>
              <a:rPr lang="en-US" sz="1700"/>
              <a:t>Reading/writing inappropriate areas on the stack.</a:t>
            </a:r>
          </a:p>
          <a:p>
            <a:pPr lvl="1"/>
            <a:r>
              <a:rPr lang="en-US" sz="1700"/>
              <a:t>Memory leaks – where pointers to </a:t>
            </a:r>
            <a:r>
              <a:rPr lang="en-US" sz="1700">
                <a:latin typeface="Courier" pitchFamily="2" charset="0"/>
              </a:rPr>
              <a:t>malloc’</a:t>
            </a:r>
            <a:r>
              <a:rPr lang="en-US" sz="1700"/>
              <a:t>d blocks are lost forever.</a:t>
            </a:r>
          </a:p>
          <a:p>
            <a:r>
              <a:rPr lang="en-US" sz="1700"/>
              <a:t>Useful command line flags/options for </a:t>
            </a:r>
            <a:r>
              <a:rPr lang="en-US" sz="1700">
                <a:latin typeface="Courier" pitchFamily="2" charset="0"/>
              </a:rPr>
              <a:t>valgrind</a:t>
            </a:r>
          </a:p>
          <a:p>
            <a:pPr lvl="1"/>
            <a:r>
              <a:rPr lang="en-US" sz="1700">
                <a:latin typeface="Courier" pitchFamily="2" charset="0"/>
              </a:rPr>
              <a:t>--leak-check=full</a:t>
            </a:r>
          </a:p>
          <a:p>
            <a:pPr lvl="1"/>
            <a:r>
              <a:rPr lang="en-US" sz="1700">
                <a:latin typeface="Courier" pitchFamily="2" charset="0"/>
              </a:rPr>
              <a:t>--show-leak-kinds=all</a:t>
            </a:r>
          </a:p>
          <a:p>
            <a:pPr lvl="1"/>
            <a:endParaRPr lang="en-US" sz="170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B269EDE-F202-BE42-8D06-0146CA3A19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20182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B3F7DFC-5969-804C-ADC7-91A37AC75AAD}" type="datetime3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3 January 2020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3347E6-AC7E-874E-83C4-985482862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6412" y="6356350"/>
            <a:ext cx="3139004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>
                <a:solidFill>
                  <a:schemeClr val="tx1">
                    <a:alpha val="70000"/>
                  </a:schemeClr>
                </a:solidFill>
              </a:rPr>
              <a:t>© 2020 Darrell Long</a:t>
            </a:r>
          </a:p>
        </p:txBody>
      </p:sp>
      <p:pic>
        <p:nvPicPr>
          <p:cNvPr id="7" name="Picture 6" descr="A picture containing dark, black, man, water&#10;&#10;Description automatically generated">
            <a:extLst>
              <a:ext uri="{FF2B5EF4-FFF2-40B4-BE49-F238E27FC236}">
                <a16:creationId xmlns:a16="http://schemas.microsoft.com/office/drawing/2014/main" id="{C16762E7-E251-3245-93A8-82A6E89C34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76"/>
          <a:stretch/>
        </p:blipFill>
        <p:spPr>
          <a:xfrm>
            <a:off x="6696891" y="10"/>
            <a:ext cx="5495109" cy="68579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8DCEBD-90EC-724E-BA3E-79A93C905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0286" y="6355080"/>
            <a:ext cx="906562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E845C94-571D-FC46-9257-A353056ABCCB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46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316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002" y="365125"/>
            <a:ext cx="3973667" cy="581183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Static versus dynamic analyzers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6927" y="365125"/>
            <a:ext cx="5996871" cy="5811837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Static analyzers, like </a:t>
            </a:r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infer</a:t>
            </a:r>
            <a:r>
              <a:rPr lang="en-US" sz="2000">
                <a:solidFill>
                  <a:srgbClr val="FFFFFF"/>
                </a:solidFill>
              </a:rPr>
              <a:t>, operate by analyzing the source code for a program before it’s run.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Code is compared against a set (or multiple sets) of coding rules for bugs.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Only surface level; can’t check if a function behaves completely as it’s supposed to when it’s executed.</a:t>
            </a:r>
          </a:p>
          <a:p>
            <a:r>
              <a:rPr lang="en-US" sz="2000">
                <a:solidFill>
                  <a:srgbClr val="FFFFFF"/>
                </a:solidFill>
              </a:rPr>
              <a:t>Dynamic analyzers, like </a:t>
            </a:r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valgrind</a:t>
            </a:r>
            <a:r>
              <a:rPr lang="en-US" sz="2000">
                <a:solidFill>
                  <a:srgbClr val="FFFFFF"/>
                </a:solidFill>
              </a:rPr>
              <a:t>, operate by tracking down errors that occur during program execution.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Good for checking if the program executes as it’s supposed to,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Can only analyze what happens during execution, 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Things that don’t occur during execution aren’t analyzed.</a:t>
            </a:r>
          </a:p>
          <a:p>
            <a:r>
              <a:rPr lang="en-US" sz="2000">
                <a:solidFill>
                  <a:srgbClr val="FFFFFF"/>
                </a:solidFill>
              </a:rPr>
              <a:t>Let’s see examples of differences in analysis output for </a:t>
            </a:r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infer</a:t>
            </a:r>
            <a:r>
              <a:rPr lang="en-US" sz="2000">
                <a:solidFill>
                  <a:srgbClr val="FFFFFF"/>
                </a:solidFill>
              </a:rPr>
              <a:t> and </a:t>
            </a:r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valgrind</a:t>
            </a:r>
            <a:r>
              <a:rPr lang="en-US" sz="2000">
                <a:solidFill>
                  <a:srgbClr val="FFFFFF"/>
                </a:solidFill>
              </a:rPr>
              <a:t>.</a:t>
            </a:r>
          </a:p>
          <a:p>
            <a:pPr lvl="1"/>
            <a:endParaRPr lang="en-US" sz="2000">
              <a:solidFill>
                <a:srgbClr val="FFFFFF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76DA846-F622-7940-BF69-E5D0BFC1A5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6C1C9-188E-1048-B141-E40C25FEBB23}" type="datetime3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3 January 2020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>
                    <a:alpha val="80000"/>
                  </a:srgbClr>
                </a:solidFill>
              </a:rPr>
              <a:t>© 2020 Darrell Long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47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322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EE39D25-F6C3-49C6-9DCC-F22D92A9B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3297FC-6FA3-C141-8AE1-E8CBD376E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00" y="540167"/>
            <a:ext cx="4163313" cy="2135867"/>
          </a:xfrm>
        </p:spPr>
        <p:txBody>
          <a:bodyPr anchor="b">
            <a:normAutofit/>
          </a:bodyPr>
          <a:lstStyle/>
          <a:p>
            <a:r>
              <a:rPr lang="en-US" sz="4800"/>
              <a:t>Debugging with </a:t>
            </a:r>
            <a:r>
              <a:rPr lang="en-US" sz="4800">
                <a:latin typeface="Courier" pitchFamily="2" charset="0"/>
              </a:rPr>
              <a:t>infer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A4D59-0369-3145-88D4-1D69D030A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900" y="2880452"/>
            <a:ext cx="4163313" cy="3095445"/>
          </a:xfrm>
        </p:spPr>
        <p:txBody>
          <a:bodyPr anchor="t">
            <a:normAutofit/>
          </a:bodyPr>
          <a:lstStyle/>
          <a:p>
            <a:r>
              <a:rPr lang="en-US" sz="1800"/>
              <a:t>Consider the person/house code module on the right.</a:t>
            </a:r>
          </a:p>
          <a:p>
            <a:r>
              <a:rPr lang="en-US" sz="1800"/>
              <a:t>Now consider the main function below:</a:t>
            </a:r>
          </a:p>
          <a:p>
            <a:endParaRPr lang="en-US" sz="1800"/>
          </a:p>
          <a:p>
            <a:r>
              <a:rPr lang="en-US" sz="1800"/>
              <a:t>Is there anything wrong?</a:t>
            </a:r>
          </a:p>
          <a:p>
            <a:r>
              <a:rPr lang="en-US" sz="1800"/>
              <a:t>Let’s statically analyze this with </a:t>
            </a:r>
            <a:r>
              <a:rPr lang="en-US" sz="1800">
                <a:latin typeface="Courier" pitchFamily="2" charset="0"/>
              </a:rPr>
              <a:t>infer</a:t>
            </a:r>
            <a:r>
              <a:rPr lang="en-US" sz="1800"/>
              <a:t>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085D7B9-E066-4923-8CB7-294BF3062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A2BF6B-2C29-274E-BE92-10B60680E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1690" y="-4"/>
            <a:ext cx="833392" cy="686990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0E845C94-571D-FC46-9257-A353056ABCCB}" type="slidenum">
              <a:rPr lang="en-US"/>
              <a:pPr algn="ctr">
                <a:spcAft>
                  <a:spcPts val="600"/>
                </a:spcAft>
              </a:pPr>
              <a:t>48</a:t>
            </a:fld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B6A2B32-FA4E-4012-AA9A-4722860D1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523459" y="699898"/>
            <a:ext cx="2842483" cy="1010805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5B5ED8-112D-4362-947F-A3C0636F4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550557" y="5125911"/>
            <a:ext cx="2842481" cy="1031633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5554811" y="1035388"/>
            <a:ext cx="2842482" cy="47178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8527760" y="1104241"/>
            <a:ext cx="2842483" cy="157757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F90855A-CFDE-4C18-8007-CC1D26F55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51930"/>
            <a:ext cx="12192000" cy="0"/>
          </a:xfrm>
          <a:prstGeom prst="line">
            <a:avLst/>
          </a:prstGeom>
          <a:ln w="9525" cap="rnd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F25431-6A1E-C247-A8F2-C149A6D513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9118" y="6116919"/>
            <a:ext cx="2743200" cy="74966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261362-4230-A54E-A98C-348F2F4FCD3C}" type="datetime3">
              <a:rPr lang="en-US"/>
              <a:pPr>
                <a:spcAft>
                  <a:spcPts val="600"/>
                </a:spcAft>
              </a:pPr>
              <a:t>3 January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D533C7-9B09-1D4E-885A-AD8524CD2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19690" y="6116919"/>
            <a:ext cx="4114800" cy="749669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/>
              <a:t>© 2020 Darrell Long</a:t>
            </a:r>
          </a:p>
        </p:txBody>
      </p:sp>
    </p:spTree>
    <p:extLst>
      <p:ext uri="{BB962C8B-B14F-4D97-AF65-F5344CB8AC3E}">
        <p14:creationId xmlns:p14="http://schemas.microsoft.com/office/powerpoint/2010/main" val="2207504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932688"/>
            <a:ext cx="4892040" cy="17739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latin typeface="+mj-lt"/>
                <a:ea typeface="+mj-ea"/>
                <a:cs typeface="+mj-cs"/>
              </a:rPr>
              <a:t>Debugging with infer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248" y="2898648"/>
            <a:ext cx="4892040" cy="32095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Running infer using:</a:t>
            </a:r>
          </a:p>
          <a:p>
            <a:pPr marL="0" indent="0">
              <a:buNone/>
            </a:pPr>
            <a:r>
              <a:rPr lang="en-US" sz="2000" kern="1200" dirty="0">
                <a:latin typeface="Courier" pitchFamily="2" charset="0"/>
              </a:rPr>
              <a:t>infer-capture -- make </a:t>
            </a:r>
          </a:p>
          <a:p>
            <a:pPr marL="0" indent="0">
              <a:buNone/>
            </a:pPr>
            <a:r>
              <a:rPr lang="en-US" sz="2000" kern="1200" dirty="0">
                <a:latin typeface="Courier" pitchFamily="2" charset="0"/>
              </a:rPr>
              <a:t>infer-analyze -- make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49A7284-D010-4ACB-A08A-FC3C3689B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748272" y="1837968"/>
            <a:ext cx="5025525" cy="3191208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43A90A-0CE7-D64B-9B08-839BFB86E4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508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E1C09FF-9997-0041-A1F2-0F578ACBFB3E}" type="datetime3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 January 2020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684264" y="6355080"/>
            <a:ext cx="3621024" cy="365760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34650" y="6355080"/>
            <a:ext cx="81915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49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585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1122363"/>
            <a:ext cx="330813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to use the &amp; operator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672" y="3602038"/>
            <a:ext cx="3308131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Example of using the &amp; operator to access the address of a variable: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5320996" y="1836898"/>
            <a:ext cx="6274296" cy="318420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850F7-A816-324E-9693-55AE695B1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356350"/>
            <a:ext cx="336861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021BC7-14DB-304A-B9AE-5781444D21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20996" y="6356350"/>
            <a:ext cx="20846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A6E1A27-836E-DF4D-AEE1-D1D0E5CE8FF7}" type="datetime3">
              <a:rPr lang="en-US">
                <a:solidFill>
                  <a:srgbClr val="404040"/>
                </a:solidFill>
              </a:rPr>
              <a:pPr>
                <a:spcAft>
                  <a:spcPts val="600"/>
                </a:spcAft>
              </a:pPr>
              <a:t>3 January 2020</a:t>
            </a:fld>
            <a:endParaRPr lang="en-US">
              <a:solidFill>
                <a:srgbClr val="40404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09AA4-D2BC-7942-B2D2-BEC70A209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8662" y="6356350"/>
            <a:ext cx="77513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>
                <a:solidFill>
                  <a:srgbClr val="404040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0324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/>
              <a:t>Debugging with </a:t>
            </a:r>
            <a:r>
              <a:rPr lang="en-US">
                <a:latin typeface="Courier" pitchFamily="2" charset="0"/>
              </a:rPr>
              <a:t>infer</a:t>
            </a:r>
            <a:r>
              <a:rPr lang="en-US"/>
              <a:t> (cont’d)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200"/>
              <a:t>We can see that we have three memory leaks, all of which are from the fact that we allocated memory for three person </a:t>
            </a:r>
            <a:r>
              <a:rPr lang="en-US" sz="2200">
                <a:latin typeface="Courier" pitchFamily="2" charset="0"/>
              </a:rPr>
              <a:t>*</a:t>
            </a:r>
            <a:r>
              <a:rPr lang="en-US" sz="2200"/>
              <a:t>’s but never freed them.</a:t>
            </a:r>
          </a:p>
          <a:p>
            <a:r>
              <a:rPr lang="en-US" sz="2200"/>
              <a:t>We can fix this by adding a loop to </a:t>
            </a:r>
            <a:r>
              <a:rPr lang="en-US" sz="2200">
                <a:latin typeface="Courier" pitchFamily="2" charset="0"/>
              </a:rPr>
              <a:t>house_delete()</a:t>
            </a:r>
            <a:r>
              <a:rPr lang="en-US" sz="2200"/>
              <a:t> to call </a:t>
            </a:r>
            <a:r>
              <a:rPr lang="en-US" sz="2200">
                <a:latin typeface="Courier" pitchFamily="2" charset="0"/>
              </a:rPr>
              <a:t>person_delete()</a:t>
            </a:r>
            <a:r>
              <a:rPr lang="en-US" sz="2200"/>
              <a:t> for each person in the members field of a house and to free the third person in the main function.</a:t>
            </a:r>
          </a:p>
          <a:p>
            <a:r>
              <a:rPr lang="en-US" sz="2200"/>
              <a:t>However, the main function only allocated space for two people in the house, but </a:t>
            </a:r>
            <a:r>
              <a:rPr lang="en-US" sz="2200">
                <a:latin typeface="Courier" pitchFamily="2" charset="0"/>
              </a:rPr>
              <a:t>infer</a:t>
            </a:r>
            <a:r>
              <a:rPr lang="en-US" sz="2200"/>
              <a:t> didn’t report anything when the main function added a third person to the house.</a:t>
            </a:r>
          </a:p>
          <a:p>
            <a:r>
              <a:rPr lang="en-US" sz="2200"/>
              <a:t>This is where we further debug with </a:t>
            </a:r>
            <a:r>
              <a:rPr lang="en-US" sz="2200">
                <a:latin typeface="Courier" pitchFamily="2" charset="0"/>
              </a:rPr>
              <a:t>valgrind</a:t>
            </a:r>
            <a:r>
              <a:rPr lang="en-US" sz="2200"/>
              <a:t>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A9362D0-4F3C-4348-A421-D8CE75D199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508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920E87E-C250-F745-BBB1-82A1821E20E9}" type="datetime3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 January 2020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50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391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6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189" r="-1" b="15073"/>
          <a:stretch/>
        </p:blipFill>
        <p:spPr>
          <a:xfrm>
            <a:off x="320040" y="320040"/>
            <a:ext cx="11548872" cy="4303462"/>
          </a:xfrm>
          <a:prstGeom prst="rect">
            <a:avLst/>
          </a:prstGeom>
        </p:spPr>
      </p:pic>
      <p:sp>
        <p:nvSpPr>
          <p:cNvPr id="23" name="Rectangle 18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5009083"/>
            <a:ext cx="2889504" cy="1345997"/>
          </a:xfrm>
        </p:spPr>
        <p:txBody>
          <a:bodyPr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Debugging with </a:t>
            </a:r>
            <a:r>
              <a:rPr lang="en-US" sz="2600">
                <a:solidFill>
                  <a:schemeClr val="bg1"/>
                </a:solidFill>
                <a:latin typeface="Courier" pitchFamily="2" charset="0"/>
              </a:rPr>
              <a:t>valgrind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9976" y="5009083"/>
            <a:ext cx="6976872" cy="1345997"/>
          </a:xfrm>
        </p:spPr>
        <p:txBody>
          <a:bodyPr anchor="ctr">
            <a:normAutofit/>
          </a:bodyPr>
          <a:lstStyle/>
          <a:p>
            <a:r>
              <a:rPr lang="en-US" sz="1700">
                <a:solidFill>
                  <a:schemeClr val="bg1"/>
                </a:solidFill>
                <a:latin typeface="Courier" pitchFamily="2" charset="0"/>
              </a:rPr>
              <a:t>valgrind</a:t>
            </a:r>
            <a:r>
              <a:rPr lang="en-US" sz="1700">
                <a:solidFill>
                  <a:schemeClr val="bg1"/>
                </a:solidFill>
              </a:rPr>
              <a:t> output for the same program checked earlier with infer:</a:t>
            </a:r>
          </a:p>
          <a:p>
            <a:endParaRPr lang="en-US" sz="1700">
              <a:solidFill>
                <a:schemeClr val="bg1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4CE1D33-197C-CA46-95D4-F88DB456C7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1248" y="6556248"/>
            <a:ext cx="2743200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D682726-CBEE-0E43-AFC4-2CA38BE855AA}" type="datetime3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3 January 2020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379975" y="6556248"/>
            <a:ext cx="4572000" cy="27432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7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28664" y="6556248"/>
            <a:ext cx="828184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51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996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B39286B-772E-4B31-95F0-33484AFAA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8232" y="365760"/>
            <a:ext cx="4928616" cy="2057400"/>
          </a:xfrm>
        </p:spPr>
        <p:txBody>
          <a:bodyPr anchor="b">
            <a:normAutofit/>
          </a:bodyPr>
          <a:lstStyle/>
          <a:p>
            <a:r>
              <a:rPr lang="en-US" sz="4000"/>
              <a:t>Debugging with </a:t>
            </a:r>
            <a:r>
              <a:rPr lang="en-US" sz="4000">
                <a:latin typeface="Courier" pitchFamily="2" charset="0"/>
              </a:rPr>
              <a:t>valgrind</a:t>
            </a:r>
            <a:r>
              <a:rPr lang="en-US" sz="4000"/>
              <a:t> (cont’d)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591964" y="346634"/>
            <a:ext cx="4659087" cy="29352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4455AA-9767-E644-8DF8-49C236B37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493776" y="3710818"/>
            <a:ext cx="4855464" cy="2719059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3FA79A8-0B2C-4219-95C7-D68CB577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3598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8232" y="2624328"/>
            <a:ext cx="4928616" cy="3538728"/>
          </a:xfrm>
        </p:spPr>
        <p:txBody>
          <a:bodyPr anchor="t">
            <a:normAutofit/>
          </a:bodyPr>
          <a:lstStyle/>
          <a:p>
            <a:r>
              <a:rPr lang="en-US" sz="1700"/>
              <a:t>As we can see, we still see the memory leaks caused by the three persons, and now we also see that trying to add a person to the house caused an invalid write</a:t>
            </a:r>
          </a:p>
          <a:p>
            <a:r>
              <a:rPr lang="en-US" sz="1700"/>
              <a:t>We can fix </a:t>
            </a:r>
            <a:r>
              <a:rPr lang="en-US" sz="1700">
                <a:latin typeface="Courier" pitchFamily="2" charset="0"/>
              </a:rPr>
              <a:t>house_delete()</a:t>
            </a:r>
            <a:r>
              <a:rPr lang="en-US" sz="1700"/>
              <a:t> as seen on the right:</a:t>
            </a:r>
          </a:p>
          <a:p>
            <a:r>
              <a:rPr lang="en-US" sz="1700"/>
              <a:t>And we can either change the main function to either not add the third person to the house and call </a:t>
            </a:r>
            <a:r>
              <a:rPr lang="en-US" sz="1700">
                <a:latin typeface="Courier" pitchFamily="2" charset="0"/>
              </a:rPr>
              <a:t>person_delete()</a:t>
            </a:r>
            <a:r>
              <a:rPr lang="en-US" sz="1700"/>
              <a:t>on them, or instantiate the house to fit 3</a:t>
            </a:r>
          </a:p>
          <a:p>
            <a:r>
              <a:rPr lang="en-US" sz="1700"/>
              <a:t>Applying the above changes will result in a leak and error free program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304E5-CFCE-D04E-9A70-9F932BB7BA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28232" y="6355080"/>
            <a:ext cx="10972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3F51BC5-7384-A647-AE4C-7F0D38894A15}" type="datetime3">
              <a:rPr lang="en-US" sz="1100">
                <a:solidFill>
                  <a:schemeClr val="tx1">
                    <a:tint val="75000"/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3 January 2020</a:t>
            </a:fld>
            <a:endParaRPr lang="en-US" sz="1100">
              <a:solidFill>
                <a:schemeClr val="tx1">
                  <a:tint val="75000"/>
                  <a:alpha val="7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525512" y="6355080"/>
            <a:ext cx="309067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tint val="75000"/>
                    <a:alpha val="7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16184" y="6355080"/>
            <a:ext cx="73152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>
                <a:solidFill>
                  <a:schemeClr val="tx1">
                    <a:tint val="75000"/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52</a:t>
            </a:fld>
            <a:endParaRPr lang="en-US">
              <a:solidFill>
                <a:schemeClr val="tx1">
                  <a:tint val="75000"/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610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6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E70771-AADB-A049-8494-9ECAF72E7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142" y="320040"/>
            <a:ext cx="9840667" cy="4305291"/>
          </a:xfrm>
          <a:prstGeom prst="rect">
            <a:avLst/>
          </a:prstGeom>
        </p:spPr>
      </p:pic>
      <p:sp>
        <p:nvSpPr>
          <p:cNvPr id="24" name="Rectangle 18">
            <a:extLst>
              <a:ext uri="{FF2B5EF4-FFF2-40B4-BE49-F238E27FC236}">
                <a16:creationId xmlns:a16="http://schemas.microsoft.com/office/drawing/2014/main" id="{FA3CD3A3-D3C1-4567-BEC0-3A50E9A3A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14ED7-9A26-784C-A082-6F8B68848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10912"/>
            <a:ext cx="2889504" cy="1344168"/>
          </a:xfrm>
        </p:spPr>
        <p:txBody>
          <a:bodyPr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  <a:latin typeface="Courier" pitchFamily="2" charset="0"/>
              </a:rPr>
              <a:t>valgrind() </a:t>
            </a:r>
            <a:r>
              <a:rPr lang="en-US" sz="2600">
                <a:solidFill>
                  <a:schemeClr val="bg1"/>
                </a:solidFill>
                <a:latin typeface="+mn-lt"/>
              </a:rPr>
              <a:t>on debugged program</a:t>
            </a:r>
            <a:endParaRPr lang="en-US" sz="2600">
              <a:solidFill>
                <a:schemeClr val="bg1"/>
              </a:solidFill>
              <a:latin typeface="Courier" pitchFamily="2" charset="0"/>
            </a:endParaRPr>
          </a:p>
        </p:txBody>
      </p:sp>
      <p:cxnSp>
        <p:nvCxnSpPr>
          <p:cNvPr id="25" name="Straight Connector 20">
            <a:extLst>
              <a:ext uri="{FF2B5EF4-FFF2-40B4-BE49-F238E27FC236}">
                <a16:creationId xmlns:a16="http://schemas.microsoft.com/office/drawing/2014/main" id="{B56D13EF-D431-4D0F-BFFC-1B5A686FF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B8B1B-388D-364E-8CDE-B25071341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10912"/>
            <a:ext cx="6976872" cy="1344168"/>
          </a:xfrm>
        </p:spPr>
        <p:txBody>
          <a:bodyPr anchor="ctr">
            <a:normAutofit/>
          </a:bodyPr>
          <a:lstStyle/>
          <a:p>
            <a:r>
              <a:rPr lang="en-US" sz="1700">
                <a:solidFill>
                  <a:schemeClr val="bg1"/>
                </a:solidFill>
              </a:rPr>
              <a:t>Looking good!</a:t>
            </a:r>
          </a:p>
          <a:p>
            <a:pPr lvl="1"/>
            <a:r>
              <a:rPr lang="en-US" sz="1700">
                <a:solidFill>
                  <a:schemeClr val="bg1"/>
                </a:solidFill>
              </a:rPr>
              <a:t>But what about </a:t>
            </a:r>
            <a:r>
              <a:rPr lang="en-US" sz="1700">
                <a:solidFill>
                  <a:schemeClr val="bg1"/>
                </a:solidFill>
                <a:latin typeface="Courier" pitchFamily="2" charset="0"/>
              </a:rPr>
              <a:t>infer</a:t>
            </a:r>
            <a:r>
              <a:rPr lang="en-US" sz="170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6D2756-5010-8149-80D3-6D6D69EE5E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56248"/>
            <a:ext cx="2743200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8F6E37F-0F0B-524F-BAF0-AD3C5A40928B}" type="datetime3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 January 2020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FF735E-82CD-B14C-8B9F-E26B0CEC1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9975" y="6556248"/>
            <a:ext cx="4576017" cy="27432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F4FF7E-32B7-2D46-9F44-F6C51AA7D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4650" y="6556248"/>
            <a:ext cx="819150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044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0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CA325-199E-8346-A32D-53D950AC5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4264" y="932688"/>
            <a:ext cx="4892040" cy="1773936"/>
          </a:xfrm>
        </p:spPr>
        <p:txBody>
          <a:bodyPr anchor="b">
            <a:normAutofit/>
          </a:bodyPr>
          <a:lstStyle/>
          <a:p>
            <a:r>
              <a:rPr lang="en-US" sz="4000">
                <a:latin typeface="Courier" pitchFamily="2" charset="0"/>
              </a:rPr>
              <a:t>infer</a:t>
            </a:r>
            <a:r>
              <a:rPr lang="en-US" sz="4000"/>
              <a:t> on a debugged program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A50884-24A4-F042-B087-9514B514C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3" y="869701"/>
            <a:ext cx="5917454" cy="5118596"/>
          </a:xfrm>
          <a:prstGeom prst="rect">
            <a:avLst/>
          </a:prstGeom>
        </p:spPr>
      </p:pic>
      <p:cxnSp>
        <p:nvCxnSpPr>
          <p:cNvPr id="28" name="Straight Connector 22">
            <a:extLst>
              <a:ext uri="{FF2B5EF4-FFF2-40B4-BE49-F238E27FC236}">
                <a16:creationId xmlns:a16="http://schemas.microsoft.com/office/drawing/2014/main" id="{7AD0F4D2-80E7-4A78-82EE-BEAEE4945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C90CD-0301-BC4C-A920-D95ECA31B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4264" y="2898648"/>
            <a:ext cx="4892040" cy="3209544"/>
          </a:xfrm>
        </p:spPr>
        <p:txBody>
          <a:bodyPr anchor="t">
            <a:normAutofit/>
          </a:bodyPr>
          <a:lstStyle/>
          <a:p>
            <a:r>
              <a:rPr lang="en-US" sz="2000"/>
              <a:t>There are still errors!</a:t>
            </a:r>
          </a:p>
          <a:p>
            <a:pPr lvl="1"/>
            <a:r>
              <a:rPr lang="en-US" sz="2000"/>
              <a:t>This is “okay”</a:t>
            </a:r>
          </a:p>
          <a:p>
            <a:r>
              <a:rPr lang="en-US" sz="2000">
                <a:latin typeface="Courier" pitchFamily="2" charset="0"/>
              </a:rPr>
              <a:t>infer </a:t>
            </a:r>
            <a:r>
              <a:rPr lang="en-US" sz="2000"/>
              <a:t>is far from perfect</a:t>
            </a:r>
          </a:p>
          <a:p>
            <a:pPr lvl="1"/>
            <a:r>
              <a:rPr lang="en-US" sz="2000"/>
              <a:t>What are reported as memory leaks are freed later on in the code in other functions.</a:t>
            </a:r>
          </a:p>
          <a:p>
            <a:r>
              <a:rPr lang="en-US" sz="2000"/>
              <a:t>Any errors reported by </a:t>
            </a:r>
            <a:r>
              <a:rPr lang="en-US" sz="2000">
                <a:latin typeface="Courier" pitchFamily="2" charset="0"/>
              </a:rPr>
              <a:t>infer</a:t>
            </a:r>
            <a:r>
              <a:rPr lang="en-US" sz="2000"/>
              <a:t> that aren’t correct must be explained in your </a:t>
            </a:r>
            <a:r>
              <a:rPr lang="en-US" sz="2000">
                <a:latin typeface="Courier" pitchFamily="2" charset="0"/>
              </a:rPr>
              <a:t>README.md</a:t>
            </a:r>
            <a:r>
              <a:rPr lang="en-US" sz="2000"/>
              <a:t>.</a:t>
            </a:r>
            <a:endParaRPr lang="en-US" sz="20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7560BBB-B80E-1346-AFFE-641920257B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22286ED-3750-0E4D-82C9-12DC08850968}" type="datetime3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 January 2020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25D8EF-BF8D-334A-AA4E-1B367E8B3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84264" y="6355080"/>
            <a:ext cx="3621024" cy="36576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FB83A9-9A84-9843-A997-AB8C38050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4650" y="6356350"/>
            <a:ext cx="81915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195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581C91-9AB8-4AA0-883A-6FDADA81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 dirty="0"/>
              <a:t>Dereferencing a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23754-691E-4ADE-BFB8-17BED8C8B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en-US" sz="2000" dirty="0"/>
              <a:t>The object a pointer points to can be accessed through dereference, or indirection.</a:t>
            </a:r>
          </a:p>
          <a:p>
            <a:r>
              <a:rPr lang="en-US" sz="2000" dirty="0"/>
              <a:t>A pointer can be dereferenced using the dereferencing operator (</a:t>
            </a:r>
            <a:r>
              <a:rPr lang="en-US" sz="2000" dirty="0">
                <a:latin typeface="Courier" pitchFamily="2" charset="0"/>
              </a:rPr>
              <a:t>*</a:t>
            </a:r>
            <a:r>
              <a:rPr lang="en-US" sz="2000" dirty="0"/>
              <a:t>).</a:t>
            </a:r>
          </a:p>
          <a:p>
            <a:r>
              <a:rPr lang="en-US" sz="2000" dirty="0"/>
              <a:t>Useful for manipulating the values of several variables through call-by-reference.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3B7A0E-7586-4B3A-8536-4F6A44B3F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5297763" y="707617"/>
            <a:ext cx="6250769" cy="5281898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C9B4AF0-4226-FF44-91B7-8A89EDFBBD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3468" y="6356350"/>
            <a:ext cx="168626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F87334F-69F9-DA41-9B0C-A30672DF7F03}" type="datetime3">
              <a:rPr lang="en-US" smtClean="0"/>
              <a:pPr>
                <a:spcAft>
                  <a:spcPts val="600"/>
                </a:spcAft>
              </a:pPr>
              <a:t>3 January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F965A-657E-49D7-9610-A0D77AC7B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7AD17D-910C-4EB5-9292-B99572ADF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27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to use the </a:t>
            </a:r>
            <a:r>
              <a:rPr lang="en-US" sz="4800" kern="1200" dirty="0">
                <a:solidFill>
                  <a:srgbClr val="FFFFFF"/>
                </a:solidFill>
                <a:latin typeface="Courier" pitchFamily="2" charset="0"/>
              </a:rPr>
              <a:t>*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operator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Example of using </a:t>
            </a:r>
            <a:r>
              <a:rPr lang="en-US" sz="2000" kern="1200" dirty="0">
                <a:solidFill>
                  <a:srgbClr val="FFFFFF"/>
                </a:solidFill>
                <a:latin typeface="Courier" pitchFamily="2" charset="0"/>
              </a:rPr>
              <a:t>*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to instantiate a pointer variable and using it to dereference a pointer: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5153822" y="2163221"/>
            <a:ext cx="6553545" cy="253949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455DB-72CB-854F-8577-C41839953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3822" y="6482472"/>
            <a:ext cx="46158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A348E-AC1A-FB4A-992C-FA2089358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91022" y="6482472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595959"/>
              </a:solidFill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7E7DAE-E967-644A-8535-0848163001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0334"/>
            <a:ext cx="2743200" cy="365125"/>
          </a:xfrm>
        </p:spPr>
        <p:txBody>
          <a:bodyPr/>
          <a:lstStyle/>
          <a:p>
            <a:fld id="{9649CECF-DC41-D04E-BD1B-8491DAD0CD58}" type="datetime3">
              <a:rPr lang="en-US" smtClean="0"/>
              <a:t>3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396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4384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8CD141-9AF7-4E1C-B3AB-743690BBB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262626"/>
                </a:solidFill>
              </a:rPr>
              <a:t>Benefits of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05E8B-572D-465C-85C7-0D01D5349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Can be used when passing actual values is difficult.</a:t>
            </a:r>
          </a:p>
          <a:p>
            <a:r>
              <a:rPr lang="en-US" sz="2400" dirty="0"/>
              <a:t>Can “return” more than one value from a function.</a:t>
            </a:r>
          </a:p>
          <a:p>
            <a:r>
              <a:rPr lang="en-US" sz="2400" dirty="0"/>
              <a:t>Building dynamic data structures.</a:t>
            </a:r>
          </a:p>
          <a:p>
            <a:r>
              <a:rPr lang="en-US" sz="2400" dirty="0"/>
              <a:t>Useful for passing large data structures around.</a:t>
            </a:r>
          </a:p>
          <a:p>
            <a:pPr lvl="1"/>
            <a:r>
              <a:rPr lang="en-US" sz="2000" dirty="0"/>
              <a:t>Pointers are efficient for this since copies of data structures don’t need to be pushed into the stack.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6A800-569E-4E5C-A416-A9FFFC7D5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49182" y="6538420"/>
            <a:ext cx="4436815" cy="313300"/>
          </a:xfrm>
        </p:spPr>
        <p:txBody>
          <a:bodyPr>
            <a:normAutofit/>
          </a:bodyPr>
          <a:lstStyle/>
          <a:p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2020 Darrell Long</a:t>
            </a:r>
            <a:endParaRPr lang="en-US" sz="105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0D3328-2DF7-4415-A026-FBB6A4B72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174" y="6512508"/>
            <a:ext cx="7786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12C772D-3952-6445-8EFA-ED9A1B2FC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1DB9-7440-1E4A-BDEC-D9C6780BDD5A}" type="datetime3">
              <a:rPr lang="en-US" smtClean="0"/>
              <a:t>3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91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581C91-9AB8-4AA0-883A-6FDADA81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Passing by value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versus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Passing by reference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04F3F7-DD53-4B01-92EA-45E206DDE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101700" y="478232"/>
            <a:ext cx="2423101" cy="2789902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8AF3211-E299-4F58-ACE8-99C4D414D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86" y="3995390"/>
            <a:ext cx="3662730" cy="197787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23754-691E-4ADE-BFB8-17BED8C8B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txBody>
          <a:bodyPr anchor="t"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“Passing by value” duplicates passed values onto stack.</a:t>
            </a:r>
          </a:p>
          <a:p>
            <a:pPr lvl="1"/>
            <a:endParaRPr lang="en-US">
              <a:solidFill>
                <a:srgbClr val="FFFFFF"/>
              </a:solidFill>
            </a:endParaRPr>
          </a:p>
          <a:p>
            <a:r>
              <a:rPr lang="en-US" sz="2400">
                <a:solidFill>
                  <a:srgbClr val="FFFFFF"/>
                </a:solidFill>
              </a:rPr>
              <a:t>“Passing by reference” duplicates  a pointer onto the stack.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7DEDF3-5D80-A44B-AA51-890111423C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5503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6DB9D6-490B-3349-B9DE-9C21BF7C41BB}" type="datetime3">
              <a:rPr lang="en-US" smtClean="0"/>
              <a:pPr>
                <a:spcAft>
                  <a:spcPts val="600"/>
                </a:spcAft>
              </a:pPr>
              <a:t>3 January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F965A-657E-49D7-9610-A0D77AC7B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7761" y="6455503"/>
            <a:ext cx="4790456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7AD17D-910C-4EB5-9292-B99572ADF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9121" y="6455503"/>
            <a:ext cx="64935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860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3478</Words>
  <Application>Microsoft Macintosh PowerPoint</Application>
  <PresentationFormat>Widescreen</PresentationFormat>
  <Paragraphs>733</Paragraphs>
  <Slides>54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Arial</vt:lpstr>
      <vt:lpstr>Arial Black</vt:lpstr>
      <vt:lpstr>Calibri</vt:lpstr>
      <vt:lpstr>Calibri Light</vt:lpstr>
      <vt:lpstr>Courier</vt:lpstr>
      <vt:lpstr>Courier New</vt:lpstr>
      <vt:lpstr>Helvetica Neue Medium</vt:lpstr>
      <vt:lpstr>Tw Cen MT</vt:lpstr>
      <vt:lpstr>Office Theme</vt:lpstr>
      <vt:lpstr>Pointers and Dynamic Memory</vt:lpstr>
      <vt:lpstr>What is a pointer?</vt:lpstr>
      <vt:lpstr>Review:  Memory Addresses</vt:lpstr>
      <vt:lpstr>Pointers and addresses</vt:lpstr>
      <vt:lpstr>How to use the &amp; operator</vt:lpstr>
      <vt:lpstr>Dereferencing a Pointer</vt:lpstr>
      <vt:lpstr>How to use the * operator</vt:lpstr>
      <vt:lpstr>Benefits of Pointers</vt:lpstr>
      <vt:lpstr>Passing by value versus Passing by reference</vt:lpstr>
      <vt:lpstr>Passing by reference</vt:lpstr>
      <vt:lpstr>Pointer Arithmetic</vt:lpstr>
      <vt:lpstr>Pointer Arithmetic</vt:lpstr>
      <vt:lpstr>Arrays And Pointer Arithmetic</vt:lpstr>
      <vt:lpstr>But does it make sense?</vt:lpstr>
      <vt:lpstr>Pointer arithmetic example:  Iterating over an array</vt:lpstr>
      <vt:lpstr>Pointers and arrays</vt:lpstr>
      <vt:lpstr>Strings as arrays</vt:lpstr>
      <vt:lpstr>Pointers to pointers</vt:lpstr>
      <vt:lpstr>Pointers to pointers</vt:lpstr>
      <vt:lpstr>Multidimensional Arrays</vt:lpstr>
      <vt:lpstr>Multidimensional Arrays</vt:lpstr>
      <vt:lpstr>Function Pointers</vt:lpstr>
      <vt:lpstr>Function Pointer Example</vt:lpstr>
      <vt:lpstr>Function Tables (Jump Tables)</vt:lpstr>
      <vt:lpstr>Dynamic Memory Allocation</vt:lpstr>
      <vt:lpstr>What is dynamic memory allocation?</vt:lpstr>
      <vt:lpstr>Why is dynamic memory allocation good?</vt:lpstr>
      <vt:lpstr>Dynamic memory allocation</vt:lpstr>
      <vt:lpstr>The Heap</vt:lpstr>
      <vt:lpstr>malloc()</vt:lpstr>
      <vt:lpstr>Example of malloc()</vt:lpstr>
      <vt:lpstr>calloc()</vt:lpstr>
      <vt:lpstr>Example of calloc()</vt:lpstr>
      <vt:lpstr>Dynamic Memory Allocation example:  A dynamic n × n matrix</vt:lpstr>
      <vt:lpstr>Dynamic matrix:  main()</vt:lpstr>
      <vt:lpstr>Dynamic matrix  matrix_create()</vt:lpstr>
      <vt:lpstr>PowerPoint Presentation</vt:lpstr>
      <vt:lpstr>realloc()</vt:lpstr>
      <vt:lpstr>A Dynamically Growing Stack</vt:lpstr>
      <vt:lpstr>Dynamic Stack: stack_create()</vt:lpstr>
      <vt:lpstr>Dynamic Stack: stack_push()</vt:lpstr>
      <vt:lpstr>free()</vt:lpstr>
      <vt:lpstr>Example of free()</vt:lpstr>
      <vt:lpstr>Detecting Memory Leaks and Segmentation Faults</vt:lpstr>
      <vt:lpstr>infer</vt:lpstr>
      <vt:lpstr>valgrind</vt:lpstr>
      <vt:lpstr>Static versus dynamic analyzers </vt:lpstr>
      <vt:lpstr>Debugging with infer</vt:lpstr>
      <vt:lpstr>Debugging with infer (cont’d)</vt:lpstr>
      <vt:lpstr>Debugging with infer (cont’d)</vt:lpstr>
      <vt:lpstr>Debugging with valgrind</vt:lpstr>
      <vt:lpstr>Debugging with valgrind (cont’d)</vt:lpstr>
      <vt:lpstr>valgrind() on debugged program</vt:lpstr>
      <vt:lpstr>infer on a debugged program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Pointers and Dynamic Memory</dc:title>
  <dc:creator>Darrell Long</dc:creator>
  <cp:lastModifiedBy>Darrell Long</cp:lastModifiedBy>
  <cp:revision>1</cp:revision>
  <dcterms:created xsi:type="dcterms:W3CDTF">2020-01-04T05:09:42Z</dcterms:created>
  <dcterms:modified xsi:type="dcterms:W3CDTF">2020-01-04T05:10:06Z</dcterms:modified>
</cp:coreProperties>
</file>